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41"/>
  </p:notes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95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97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90" r:id="rId36"/>
    <p:sldId id="291" r:id="rId37"/>
    <p:sldId id="292" r:id="rId38"/>
    <p:sldId id="293" r:id="rId39"/>
    <p:sldId id="294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F3FC22-F6BB-026E-A669-11EDA3F0F496}" v="440" dt="2024-09-25T12:02:13.560"/>
    <p1510:client id="{DB8DB3DF-0099-F1E4-B8EB-2F7535832C90}" v="131" dt="2024-09-26T06:59:21.7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47" Type="http://schemas.openxmlformats.org/officeDocument/2006/relationships/customXml" Target="../customXml/item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customXml" Target="../customXml/item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Relationship Id="rId48" Type="http://schemas.openxmlformats.org/officeDocument/2006/relationships/customXml" Target="../customXml/item2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microsoft.com/office/2015/10/relationships/revisionInfo" Target="revisionInfo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F350E7-4DA7-EF40-B840-D20B12378D34}" type="doc">
      <dgm:prSet loTypeId="urn:microsoft.com/office/officeart/2005/8/layout/hierarchy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210606B-2905-7D46-97A1-B8486CB59889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Statistical inference</a:t>
          </a:r>
        </a:p>
      </dgm:t>
    </dgm:pt>
    <dgm:pt modelId="{7EBB894B-ACB7-A845-87E6-8058BA2E8B28}" type="parTrans" cxnId="{63DA06D2-99A8-DF4F-A62A-B9EABC0BB3FB}">
      <dgm:prSet/>
      <dgm:spPr/>
      <dgm:t>
        <a:bodyPr/>
        <a:lstStyle/>
        <a:p>
          <a:endParaRPr lang="en-US"/>
        </a:p>
      </dgm:t>
    </dgm:pt>
    <dgm:pt modelId="{A31D4C48-FCFC-DE49-B3CA-94BE45AE7D8B}" type="sibTrans" cxnId="{63DA06D2-99A8-DF4F-A62A-B9EABC0BB3FB}">
      <dgm:prSet/>
      <dgm:spPr/>
      <dgm:t>
        <a:bodyPr/>
        <a:lstStyle/>
        <a:p>
          <a:endParaRPr lang="en-US"/>
        </a:p>
      </dgm:t>
    </dgm:pt>
    <dgm:pt modelId="{7312A872-52F7-5C44-BAA9-4A0BE6645301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model based</a:t>
          </a:r>
        </a:p>
      </dgm:t>
    </dgm:pt>
    <dgm:pt modelId="{34A96773-BA80-4742-84B7-F84CD73A8186}" type="parTrans" cxnId="{AA3B44AD-2D5E-444C-BFB1-7FAB5A96887B}">
      <dgm:prSet/>
      <dgm:spPr/>
      <dgm:t>
        <a:bodyPr/>
        <a:lstStyle/>
        <a:p>
          <a:endParaRPr lang="en-US"/>
        </a:p>
      </dgm:t>
    </dgm:pt>
    <dgm:pt modelId="{F00817C6-DFE9-0A41-8557-62ACC8C39A89}" type="sibTrans" cxnId="{AA3B44AD-2D5E-444C-BFB1-7FAB5A96887B}">
      <dgm:prSet/>
      <dgm:spPr/>
      <dgm:t>
        <a:bodyPr/>
        <a:lstStyle/>
        <a:p>
          <a:endParaRPr lang="en-US"/>
        </a:p>
      </dgm:t>
    </dgm:pt>
    <dgm:pt modelId="{950C7974-52FA-F84B-A7D1-75F9E0DDABD0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design based</a:t>
          </a:r>
        </a:p>
      </dgm:t>
    </dgm:pt>
    <dgm:pt modelId="{B325C0D4-225E-CE41-84F5-07E99749857A}" type="parTrans" cxnId="{3DEE012F-86F0-A549-931A-B1CB7FCF9AE6}">
      <dgm:prSet/>
      <dgm:spPr/>
      <dgm:t>
        <a:bodyPr/>
        <a:lstStyle/>
        <a:p>
          <a:endParaRPr lang="en-US"/>
        </a:p>
      </dgm:t>
    </dgm:pt>
    <dgm:pt modelId="{3D23BDD8-E4A6-424B-8CD8-9881939A6ED1}" type="sibTrans" cxnId="{3DEE012F-86F0-A549-931A-B1CB7FCF9AE6}">
      <dgm:prSet/>
      <dgm:spPr/>
      <dgm:t>
        <a:bodyPr/>
        <a:lstStyle/>
        <a:p>
          <a:endParaRPr lang="en-US"/>
        </a:p>
      </dgm:t>
    </dgm:pt>
    <dgm:pt modelId="{A81132BF-9A38-CF45-90E5-DC454C67F0B9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Frequentist</a:t>
          </a:r>
        </a:p>
      </dgm:t>
    </dgm:pt>
    <dgm:pt modelId="{D7C625A4-6DFC-3D44-9123-8A25D217903F}" type="parTrans" cxnId="{9AF956F6-FEDF-4140-B97D-4D07EF8BA2F6}">
      <dgm:prSet/>
      <dgm:spPr/>
      <dgm:t>
        <a:bodyPr/>
        <a:lstStyle/>
        <a:p>
          <a:endParaRPr lang="en-US"/>
        </a:p>
      </dgm:t>
    </dgm:pt>
    <dgm:pt modelId="{FA52E1DC-121A-8843-A715-239DF536DBCA}" type="sibTrans" cxnId="{9AF956F6-FEDF-4140-B97D-4D07EF8BA2F6}">
      <dgm:prSet/>
      <dgm:spPr/>
      <dgm:t>
        <a:bodyPr/>
        <a:lstStyle/>
        <a:p>
          <a:endParaRPr lang="en-US"/>
        </a:p>
      </dgm:t>
    </dgm:pt>
    <dgm:pt modelId="{9BD49CA5-1024-804E-8953-4A605C3B3A76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Bayesian</a:t>
          </a:r>
        </a:p>
      </dgm:t>
    </dgm:pt>
    <dgm:pt modelId="{B4890B4D-2052-D94B-BD3B-C35A306942F4}" type="parTrans" cxnId="{C9CA422E-8096-374E-BDA6-B012627AC46B}">
      <dgm:prSet/>
      <dgm:spPr/>
      <dgm:t>
        <a:bodyPr/>
        <a:lstStyle/>
        <a:p>
          <a:endParaRPr lang="en-US"/>
        </a:p>
      </dgm:t>
    </dgm:pt>
    <dgm:pt modelId="{57E23731-255E-9241-8D55-DA7D8D697384}" type="sibTrans" cxnId="{C9CA422E-8096-374E-BDA6-B012627AC46B}">
      <dgm:prSet/>
      <dgm:spPr/>
      <dgm:t>
        <a:bodyPr/>
        <a:lstStyle/>
        <a:p>
          <a:endParaRPr lang="en-US"/>
        </a:p>
      </dgm:t>
    </dgm:pt>
    <dgm:pt modelId="{DBE5B958-AD88-434A-BF91-ACD40451466A}" type="pres">
      <dgm:prSet presAssocID="{19F350E7-4DA7-EF40-B840-D20B12378D34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31835F9-78A5-0A4C-BD0F-487596CD8F64}" type="pres">
      <dgm:prSet presAssocID="{19F350E7-4DA7-EF40-B840-D20B12378D34}" presName="hierFlow" presStyleCnt="0"/>
      <dgm:spPr/>
    </dgm:pt>
    <dgm:pt modelId="{1560696E-E5CA-9648-A07D-08A9086C3479}" type="pres">
      <dgm:prSet presAssocID="{19F350E7-4DA7-EF40-B840-D20B12378D34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81484731-78E6-E246-8B24-E6AC47AD4F67}" type="pres">
      <dgm:prSet presAssocID="{4210606B-2905-7D46-97A1-B8486CB59889}" presName="Name14" presStyleCnt="0"/>
      <dgm:spPr/>
    </dgm:pt>
    <dgm:pt modelId="{3BE42CF7-B679-7C40-93AA-2379EBC31EA1}" type="pres">
      <dgm:prSet presAssocID="{4210606B-2905-7D46-97A1-B8486CB59889}" presName="level1Shape" presStyleLbl="node0" presStyleIdx="0" presStyleCnt="1">
        <dgm:presLayoutVars>
          <dgm:chPref val="3"/>
        </dgm:presLayoutVars>
      </dgm:prSet>
      <dgm:spPr/>
    </dgm:pt>
    <dgm:pt modelId="{2F443CD0-0FAA-DC4B-9690-FB50FF0272FA}" type="pres">
      <dgm:prSet presAssocID="{4210606B-2905-7D46-97A1-B8486CB59889}" presName="hierChild2" presStyleCnt="0"/>
      <dgm:spPr/>
    </dgm:pt>
    <dgm:pt modelId="{8D30F06B-8E3A-8249-87B5-3F9992A49555}" type="pres">
      <dgm:prSet presAssocID="{34A96773-BA80-4742-84B7-F84CD73A8186}" presName="Name19" presStyleLbl="parChTrans1D2" presStyleIdx="0" presStyleCnt="2"/>
      <dgm:spPr/>
    </dgm:pt>
    <dgm:pt modelId="{25DBCE06-0DD2-5A4F-B973-7A354B9CF61B}" type="pres">
      <dgm:prSet presAssocID="{7312A872-52F7-5C44-BAA9-4A0BE6645301}" presName="Name21" presStyleCnt="0"/>
      <dgm:spPr/>
    </dgm:pt>
    <dgm:pt modelId="{0DDB9F09-8A20-8D48-ABB0-662F66F71F9E}" type="pres">
      <dgm:prSet presAssocID="{7312A872-52F7-5C44-BAA9-4A0BE6645301}" presName="level2Shape" presStyleLbl="node2" presStyleIdx="0" presStyleCnt="2"/>
      <dgm:spPr/>
    </dgm:pt>
    <dgm:pt modelId="{DA79AD56-2F48-2349-932B-EBBF354F27AA}" type="pres">
      <dgm:prSet presAssocID="{7312A872-52F7-5C44-BAA9-4A0BE6645301}" presName="hierChild3" presStyleCnt="0"/>
      <dgm:spPr/>
    </dgm:pt>
    <dgm:pt modelId="{8DABEC5A-68F3-2E45-81C2-AB62E2503776}" type="pres">
      <dgm:prSet presAssocID="{D7C625A4-6DFC-3D44-9123-8A25D217903F}" presName="Name19" presStyleLbl="parChTrans1D3" presStyleIdx="0" presStyleCnt="2"/>
      <dgm:spPr/>
    </dgm:pt>
    <dgm:pt modelId="{9768750D-ABCC-E04B-9AA3-1FEE22034509}" type="pres">
      <dgm:prSet presAssocID="{A81132BF-9A38-CF45-90E5-DC454C67F0B9}" presName="Name21" presStyleCnt="0"/>
      <dgm:spPr/>
    </dgm:pt>
    <dgm:pt modelId="{72E46541-AF8C-A24A-8E5B-9AFDBDF1C422}" type="pres">
      <dgm:prSet presAssocID="{A81132BF-9A38-CF45-90E5-DC454C67F0B9}" presName="level2Shape" presStyleLbl="node3" presStyleIdx="0" presStyleCnt="2"/>
      <dgm:spPr/>
    </dgm:pt>
    <dgm:pt modelId="{A67D44D1-28F6-1A42-9346-B3671C547010}" type="pres">
      <dgm:prSet presAssocID="{A81132BF-9A38-CF45-90E5-DC454C67F0B9}" presName="hierChild3" presStyleCnt="0"/>
      <dgm:spPr/>
    </dgm:pt>
    <dgm:pt modelId="{380E3E73-91B9-CE49-A33E-EE2B3A4C494B}" type="pres">
      <dgm:prSet presAssocID="{B4890B4D-2052-D94B-BD3B-C35A306942F4}" presName="Name19" presStyleLbl="parChTrans1D3" presStyleIdx="1" presStyleCnt="2"/>
      <dgm:spPr/>
    </dgm:pt>
    <dgm:pt modelId="{E4A6B0A9-34B2-FD4B-A699-72FCDA01CCCD}" type="pres">
      <dgm:prSet presAssocID="{9BD49CA5-1024-804E-8953-4A605C3B3A76}" presName="Name21" presStyleCnt="0"/>
      <dgm:spPr/>
    </dgm:pt>
    <dgm:pt modelId="{3571C60E-DFB1-0443-BC35-FB929C343EC2}" type="pres">
      <dgm:prSet presAssocID="{9BD49CA5-1024-804E-8953-4A605C3B3A76}" presName="level2Shape" presStyleLbl="node3" presStyleIdx="1" presStyleCnt="2"/>
      <dgm:spPr/>
    </dgm:pt>
    <dgm:pt modelId="{BE2ECA18-4C3C-3D46-B0CB-395C65F9CAA5}" type="pres">
      <dgm:prSet presAssocID="{9BD49CA5-1024-804E-8953-4A605C3B3A76}" presName="hierChild3" presStyleCnt="0"/>
      <dgm:spPr/>
    </dgm:pt>
    <dgm:pt modelId="{E1D381C1-CBAF-524B-BAA3-816DDF9D369D}" type="pres">
      <dgm:prSet presAssocID="{B325C0D4-225E-CE41-84F5-07E99749857A}" presName="Name19" presStyleLbl="parChTrans1D2" presStyleIdx="1" presStyleCnt="2"/>
      <dgm:spPr/>
    </dgm:pt>
    <dgm:pt modelId="{B7FD7BDE-6C52-284F-8195-00073A4CC85C}" type="pres">
      <dgm:prSet presAssocID="{950C7974-52FA-F84B-A7D1-75F9E0DDABD0}" presName="Name21" presStyleCnt="0"/>
      <dgm:spPr/>
    </dgm:pt>
    <dgm:pt modelId="{779CD361-3A36-4042-AD68-BEC566A8262F}" type="pres">
      <dgm:prSet presAssocID="{950C7974-52FA-F84B-A7D1-75F9E0DDABD0}" presName="level2Shape" presStyleLbl="node2" presStyleIdx="1" presStyleCnt="2"/>
      <dgm:spPr/>
    </dgm:pt>
    <dgm:pt modelId="{481668B8-A492-4E4E-A499-2711B2762B64}" type="pres">
      <dgm:prSet presAssocID="{950C7974-52FA-F84B-A7D1-75F9E0DDABD0}" presName="hierChild3" presStyleCnt="0"/>
      <dgm:spPr/>
    </dgm:pt>
    <dgm:pt modelId="{9022DF99-43F3-8847-B885-43337B015690}" type="pres">
      <dgm:prSet presAssocID="{19F350E7-4DA7-EF40-B840-D20B12378D34}" presName="bgShapesFlow" presStyleCnt="0"/>
      <dgm:spPr/>
    </dgm:pt>
  </dgm:ptLst>
  <dgm:cxnLst>
    <dgm:cxn modelId="{4451042E-F0D1-E74A-9CA8-5A1FDD3D9555}" type="presOf" srcId="{B325C0D4-225E-CE41-84F5-07E99749857A}" destId="{E1D381C1-CBAF-524B-BAA3-816DDF9D369D}" srcOrd="0" destOrd="0" presId="urn:microsoft.com/office/officeart/2005/8/layout/hierarchy6"/>
    <dgm:cxn modelId="{C9CA422E-8096-374E-BDA6-B012627AC46B}" srcId="{7312A872-52F7-5C44-BAA9-4A0BE6645301}" destId="{9BD49CA5-1024-804E-8953-4A605C3B3A76}" srcOrd="1" destOrd="0" parTransId="{B4890B4D-2052-D94B-BD3B-C35A306942F4}" sibTransId="{57E23731-255E-9241-8D55-DA7D8D697384}"/>
    <dgm:cxn modelId="{3DEE012F-86F0-A549-931A-B1CB7FCF9AE6}" srcId="{4210606B-2905-7D46-97A1-B8486CB59889}" destId="{950C7974-52FA-F84B-A7D1-75F9E0DDABD0}" srcOrd="1" destOrd="0" parTransId="{B325C0D4-225E-CE41-84F5-07E99749857A}" sibTransId="{3D23BDD8-E4A6-424B-8CD8-9881939A6ED1}"/>
    <dgm:cxn modelId="{C3D26E33-1DDD-E141-A1B5-4AD6721C806D}" type="presOf" srcId="{34A96773-BA80-4742-84B7-F84CD73A8186}" destId="{8D30F06B-8E3A-8249-87B5-3F9992A49555}" srcOrd="0" destOrd="0" presId="urn:microsoft.com/office/officeart/2005/8/layout/hierarchy6"/>
    <dgm:cxn modelId="{F970CB3C-A43E-1448-AEAD-7DCBCFCA24A7}" type="presOf" srcId="{7312A872-52F7-5C44-BAA9-4A0BE6645301}" destId="{0DDB9F09-8A20-8D48-ABB0-662F66F71F9E}" srcOrd="0" destOrd="0" presId="urn:microsoft.com/office/officeart/2005/8/layout/hierarchy6"/>
    <dgm:cxn modelId="{A71BD244-D74B-8E46-AA8E-482EF7907C68}" type="presOf" srcId="{B4890B4D-2052-D94B-BD3B-C35A306942F4}" destId="{380E3E73-91B9-CE49-A33E-EE2B3A4C494B}" srcOrd="0" destOrd="0" presId="urn:microsoft.com/office/officeart/2005/8/layout/hierarchy6"/>
    <dgm:cxn modelId="{76D42B68-9D9A-2D44-A3DE-2416F8AB6904}" type="presOf" srcId="{4210606B-2905-7D46-97A1-B8486CB59889}" destId="{3BE42CF7-B679-7C40-93AA-2379EBC31EA1}" srcOrd="0" destOrd="0" presId="urn:microsoft.com/office/officeart/2005/8/layout/hierarchy6"/>
    <dgm:cxn modelId="{B970AB55-7621-0549-9E86-D00C551E4841}" type="presOf" srcId="{19F350E7-4DA7-EF40-B840-D20B12378D34}" destId="{DBE5B958-AD88-434A-BF91-ACD40451466A}" srcOrd="0" destOrd="0" presId="urn:microsoft.com/office/officeart/2005/8/layout/hierarchy6"/>
    <dgm:cxn modelId="{997E0D88-208B-EA48-AD73-B20EA8216DB8}" type="presOf" srcId="{9BD49CA5-1024-804E-8953-4A605C3B3A76}" destId="{3571C60E-DFB1-0443-BC35-FB929C343EC2}" srcOrd="0" destOrd="0" presId="urn:microsoft.com/office/officeart/2005/8/layout/hierarchy6"/>
    <dgm:cxn modelId="{396394AB-9769-024F-B4BE-92D43996BD47}" type="presOf" srcId="{A81132BF-9A38-CF45-90E5-DC454C67F0B9}" destId="{72E46541-AF8C-A24A-8E5B-9AFDBDF1C422}" srcOrd="0" destOrd="0" presId="urn:microsoft.com/office/officeart/2005/8/layout/hierarchy6"/>
    <dgm:cxn modelId="{AA3B44AD-2D5E-444C-BFB1-7FAB5A96887B}" srcId="{4210606B-2905-7D46-97A1-B8486CB59889}" destId="{7312A872-52F7-5C44-BAA9-4A0BE6645301}" srcOrd="0" destOrd="0" parTransId="{34A96773-BA80-4742-84B7-F84CD73A8186}" sibTransId="{F00817C6-DFE9-0A41-8557-62ACC8C39A89}"/>
    <dgm:cxn modelId="{ACF940BF-DC10-0242-B4FB-1C32E5021DB7}" type="presOf" srcId="{D7C625A4-6DFC-3D44-9123-8A25D217903F}" destId="{8DABEC5A-68F3-2E45-81C2-AB62E2503776}" srcOrd="0" destOrd="0" presId="urn:microsoft.com/office/officeart/2005/8/layout/hierarchy6"/>
    <dgm:cxn modelId="{63DA06D2-99A8-DF4F-A62A-B9EABC0BB3FB}" srcId="{19F350E7-4DA7-EF40-B840-D20B12378D34}" destId="{4210606B-2905-7D46-97A1-B8486CB59889}" srcOrd="0" destOrd="0" parTransId="{7EBB894B-ACB7-A845-87E6-8058BA2E8B28}" sibTransId="{A31D4C48-FCFC-DE49-B3CA-94BE45AE7D8B}"/>
    <dgm:cxn modelId="{9AF956F6-FEDF-4140-B97D-4D07EF8BA2F6}" srcId="{7312A872-52F7-5C44-BAA9-4A0BE6645301}" destId="{A81132BF-9A38-CF45-90E5-DC454C67F0B9}" srcOrd="0" destOrd="0" parTransId="{D7C625A4-6DFC-3D44-9123-8A25D217903F}" sibTransId="{FA52E1DC-121A-8843-A715-239DF536DBCA}"/>
    <dgm:cxn modelId="{253F53FD-EC45-C144-9BAA-95E9EEB40735}" type="presOf" srcId="{950C7974-52FA-F84B-A7D1-75F9E0DDABD0}" destId="{779CD361-3A36-4042-AD68-BEC566A8262F}" srcOrd="0" destOrd="0" presId="urn:microsoft.com/office/officeart/2005/8/layout/hierarchy6"/>
    <dgm:cxn modelId="{F7E32711-80BE-B942-8F3D-8F8E749A1E15}" type="presParOf" srcId="{DBE5B958-AD88-434A-BF91-ACD40451466A}" destId="{E31835F9-78A5-0A4C-BD0F-487596CD8F64}" srcOrd="0" destOrd="0" presId="urn:microsoft.com/office/officeart/2005/8/layout/hierarchy6"/>
    <dgm:cxn modelId="{3EE8422A-C0C7-9B45-9330-B6EF29C9D5A1}" type="presParOf" srcId="{E31835F9-78A5-0A4C-BD0F-487596CD8F64}" destId="{1560696E-E5CA-9648-A07D-08A9086C3479}" srcOrd="0" destOrd="0" presId="urn:microsoft.com/office/officeart/2005/8/layout/hierarchy6"/>
    <dgm:cxn modelId="{EBE3A67A-5A0A-7B4A-9903-CDE3A2143651}" type="presParOf" srcId="{1560696E-E5CA-9648-A07D-08A9086C3479}" destId="{81484731-78E6-E246-8B24-E6AC47AD4F67}" srcOrd="0" destOrd="0" presId="urn:microsoft.com/office/officeart/2005/8/layout/hierarchy6"/>
    <dgm:cxn modelId="{7CB8235B-16C9-764C-A5D6-ADF3E2A74270}" type="presParOf" srcId="{81484731-78E6-E246-8B24-E6AC47AD4F67}" destId="{3BE42CF7-B679-7C40-93AA-2379EBC31EA1}" srcOrd="0" destOrd="0" presId="urn:microsoft.com/office/officeart/2005/8/layout/hierarchy6"/>
    <dgm:cxn modelId="{3AB6CDFE-6646-5647-AE23-65E601BA8C45}" type="presParOf" srcId="{81484731-78E6-E246-8B24-E6AC47AD4F67}" destId="{2F443CD0-0FAA-DC4B-9690-FB50FF0272FA}" srcOrd="1" destOrd="0" presId="urn:microsoft.com/office/officeart/2005/8/layout/hierarchy6"/>
    <dgm:cxn modelId="{BB652B8D-6418-D349-8559-E2FAEF52660C}" type="presParOf" srcId="{2F443CD0-0FAA-DC4B-9690-FB50FF0272FA}" destId="{8D30F06B-8E3A-8249-87B5-3F9992A49555}" srcOrd="0" destOrd="0" presId="urn:microsoft.com/office/officeart/2005/8/layout/hierarchy6"/>
    <dgm:cxn modelId="{8F410C16-C34A-ED4E-B8E9-5BBF3B9AF80B}" type="presParOf" srcId="{2F443CD0-0FAA-DC4B-9690-FB50FF0272FA}" destId="{25DBCE06-0DD2-5A4F-B973-7A354B9CF61B}" srcOrd="1" destOrd="0" presId="urn:microsoft.com/office/officeart/2005/8/layout/hierarchy6"/>
    <dgm:cxn modelId="{561BF026-DCCD-424D-A7A9-CDB097089493}" type="presParOf" srcId="{25DBCE06-0DD2-5A4F-B973-7A354B9CF61B}" destId="{0DDB9F09-8A20-8D48-ABB0-662F66F71F9E}" srcOrd="0" destOrd="0" presId="urn:microsoft.com/office/officeart/2005/8/layout/hierarchy6"/>
    <dgm:cxn modelId="{3D25B5A9-8590-374D-AF1B-167B2D922931}" type="presParOf" srcId="{25DBCE06-0DD2-5A4F-B973-7A354B9CF61B}" destId="{DA79AD56-2F48-2349-932B-EBBF354F27AA}" srcOrd="1" destOrd="0" presId="urn:microsoft.com/office/officeart/2005/8/layout/hierarchy6"/>
    <dgm:cxn modelId="{8F14AE4F-12F3-4B4F-AFB3-7ED0944217DF}" type="presParOf" srcId="{DA79AD56-2F48-2349-932B-EBBF354F27AA}" destId="{8DABEC5A-68F3-2E45-81C2-AB62E2503776}" srcOrd="0" destOrd="0" presId="urn:microsoft.com/office/officeart/2005/8/layout/hierarchy6"/>
    <dgm:cxn modelId="{BDB3A075-DAE0-D041-997C-760B7076A44D}" type="presParOf" srcId="{DA79AD56-2F48-2349-932B-EBBF354F27AA}" destId="{9768750D-ABCC-E04B-9AA3-1FEE22034509}" srcOrd="1" destOrd="0" presId="urn:microsoft.com/office/officeart/2005/8/layout/hierarchy6"/>
    <dgm:cxn modelId="{32539ADC-25FD-E24F-A0C9-FFD1E742610D}" type="presParOf" srcId="{9768750D-ABCC-E04B-9AA3-1FEE22034509}" destId="{72E46541-AF8C-A24A-8E5B-9AFDBDF1C422}" srcOrd="0" destOrd="0" presId="urn:microsoft.com/office/officeart/2005/8/layout/hierarchy6"/>
    <dgm:cxn modelId="{725C7161-BBC1-7C47-9AE3-CA8879C75953}" type="presParOf" srcId="{9768750D-ABCC-E04B-9AA3-1FEE22034509}" destId="{A67D44D1-28F6-1A42-9346-B3671C547010}" srcOrd="1" destOrd="0" presId="urn:microsoft.com/office/officeart/2005/8/layout/hierarchy6"/>
    <dgm:cxn modelId="{C8E42FD2-25BF-C449-A4C6-BBF5E89C2410}" type="presParOf" srcId="{DA79AD56-2F48-2349-932B-EBBF354F27AA}" destId="{380E3E73-91B9-CE49-A33E-EE2B3A4C494B}" srcOrd="2" destOrd="0" presId="urn:microsoft.com/office/officeart/2005/8/layout/hierarchy6"/>
    <dgm:cxn modelId="{F4AB6B77-B024-CA46-B333-365FF5272335}" type="presParOf" srcId="{DA79AD56-2F48-2349-932B-EBBF354F27AA}" destId="{E4A6B0A9-34B2-FD4B-A699-72FCDA01CCCD}" srcOrd="3" destOrd="0" presId="urn:microsoft.com/office/officeart/2005/8/layout/hierarchy6"/>
    <dgm:cxn modelId="{39748C95-AB1F-E444-AF5B-402999E93FCF}" type="presParOf" srcId="{E4A6B0A9-34B2-FD4B-A699-72FCDA01CCCD}" destId="{3571C60E-DFB1-0443-BC35-FB929C343EC2}" srcOrd="0" destOrd="0" presId="urn:microsoft.com/office/officeart/2005/8/layout/hierarchy6"/>
    <dgm:cxn modelId="{FCF813B5-DBDA-F045-8829-42A579162B8C}" type="presParOf" srcId="{E4A6B0A9-34B2-FD4B-A699-72FCDA01CCCD}" destId="{BE2ECA18-4C3C-3D46-B0CB-395C65F9CAA5}" srcOrd="1" destOrd="0" presId="urn:microsoft.com/office/officeart/2005/8/layout/hierarchy6"/>
    <dgm:cxn modelId="{A7DB8803-A4C6-6042-8ACF-328E05F7F5B5}" type="presParOf" srcId="{2F443CD0-0FAA-DC4B-9690-FB50FF0272FA}" destId="{E1D381C1-CBAF-524B-BAA3-816DDF9D369D}" srcOrd="2" destOrd="0" presId="urn:microsoft.com/office/officeart/2005/8/layout/hierarchy6"/>
    <dgm:cxn modelId="{2B01598D-967F-8E41-92B2-D68DDD53BC92}" type="presParOf" srcId="{2F443CD0-0FAA-DC4B-9690-FB50FF0272FA}" destId="{B7FD7BDE-6C52-284F-8195-00073A4CC85C}" srcOrd="3" destOrd="0" presId="urn:microsoft.com/office/officeart/2005/8/layout/hierarchy6"/>
    <dgm:cxn modelId="{8FAB8415-6BD9-1144-BEE4-918027179C60}" type="presParOf" srcId="{B7FD7BDE-6C52-284F-8195-00073A4CC85C}" destId="{779CD361-3A36-4042-AD68-BEC566A8262F}" srcOrd="0" destOrd="0" presId="urn:microsoft.com/office/officeart/2005/8/layout/hierarchy6"/>
    <dgm:cxn modelId="{9DE5433A-0E81-7548-A29E-46C715250292}" type="presParOf" srcId="{B7FD7BDE-6C52-284F-8195-00073A4CC85C}" destId="{481668B8-A492-4E4E-A499-2711B2762B64}" srcOrd="1" destOrd="0" presId="urn:microsoft.com/office/officeart/2005/8/layout/hierarchy6"/>
    <dgm:cxn modelId="{4851EF05-C69D-B441-915B-4D18605D5A3E}" type="presParOf" srcId="{DBE5B958-AD88-434A-BF91-ACD40451466A}" destId="{9022DF99-43F3-8847-B885-43337B015690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E42CF7-B679-7C40-93AA-2379EBC31EA1}">
      <dsp:nvSpPr>
        <dsp:cNvPr id="0" name=""/>
        <dsp:cNvSpPr/>
      </dsp:nvSpPr>
      <dsp:spPr>
        <a:xfrm>
          <a:off x="4406893" y="2192"/>
          <a:ext cx="1645979" cy="1097319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Statistical inference</a:t>
          </a:r>
        </a:p>
      </dsp:txBody>
      <dsp:txXfrm>
        <a:off x="4439032" y="34331"/>
        <a:ext cx="1581701" cy="1033041"/>
      </dsp:txXfrm>
    </dsp:sp>
    <dsp:sp modelId="{8D30F06B-8E3A-8249-87B5-3F9992A49555}">
      <dsp:nvSpPr>
        <dsp:cNvPr id="0" name=""/>
        <dsp:cNvSpPr/>
      </dsp:nvSpPr>
      <dsp:spPr>
        <a:xfrm>
          <a:off x="4159996" y="1099512"/>
          <a:ext cx="1069886" cy="438927"/>
        </a:xfrm>
        <a:custGeom>
          <a:avLst/>
          <a:gdLst/>
          <a:ahLst/>
          <a:cxnLst/>
          <a:rect l="0" t="0" r="0" b="0"/>
          <a:pathLst>
            <a:path>
              <a:moveTo>
                <a:pt x="1069886" y="0"/>
              </a:moveTo>
              <a:lnTo>
                <a:pt x="1069886" y="219463"/>
              </a:lnTo>
              <a:lnTo>
                <a:pt x="0" y="219463"/>
              </a:lnTo>
              <a:lnTo>
                <a:pt x="0" y="43892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DB9F09-8A20-8D48-ABB0-662F66F71F9E}">
      <dsp:nvSpPr>
        <dsp:cNvPr id="0" name=""/>
        <dsp:cNvSpPr/>
      </dsp:nvSpPr>
      <dsp:spPr>
        <a:xfrm>
          <a:off x="3337006" y="1538440"/>
          <a:ext cx="1645979" cy="1097319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model based</a:t>
          </a:r>
        </a:p>
      </dsp:txBody>
      <dsp:txXfrm>
        <a:off x="3369145" y="1570579"/>
        <a:ext cx="1581701" cy="1033041"/>
      </dsp:txXfrm>
    </dsp:sp>
    <dsp:sp modelId="{8DABEC5A-68F3-2E45-81C2-AB62E2503776}">
      <dsp:nvSpPr>
        <dsp:cNvPr id="0" name=""/>
        <dsp:cNvSpPr/>
      </dsp:nvSpPr>
      <dsp:spPr>
        <a:xfrm>
          <a:off x="3090109" y="2635759"/>
          <a:ext cx="1069886" cy="438927"/>
        </a:xfrm>
        <a:custGeom>
          <a:avLst/>
          <a:gdLst/>
          <a:ahLst/>
          <a:cxnLst/>
          <a:rect l="0" t="0" r="0" b="0"/>
          <a:pathLst>
            <a:path>
              <a:moveTo>
                <a:pt x="1069886" y="0"/>
              </a:moveTo>
              <a:lnTo>
                <a:pt x="1069886" y="219463"/>
              </a:lnTo>
              <a:lnTo>
                <a:pt x="0" y="219463"/>
              </a:lnTo>
              <a:lnTo>
                <a:pt x="0" y="43892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E46541-AF8C-A24A-8E5B-9AFDBDF1C422}">
      <dsp:nvSpPr>
        <dsp:cNvPr id="0" name=""/>
        <dsp:cNvSpPr/>
      </dsp:nvSpPr>
      <dsp:spPr>
        <a:xfrm>
          <a:off x="2267119" y="3074687"/>
          <a:ext cx="1645979" cy="1097319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Frequentist</a:t>
          </a:r>
        </a:p>
      </dsp:txBody>
      <dsp:txXfrm>
        <a:off x="2299258" y="3106826"/>
        <a:ext cx="1581701" cy="1033041"/>
      </dsp:txXfrm>
    </dsp:sp>
    <dsp:sp modelId="{380E3E73-91B9-CE49-A33E-EE2B3A4C494B}">
      <dsp:nvSpPr>
        <dsp:cNvPr id="0" name=""/>
        <dsp:cNvSpPr/>
      </dsp:nvSpPr>
      <dsp:spPr>
        <a:xfrm>
          <a:off x="4159996" y="2635759"/>
          <a:ext cx="1069886" cy="4389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463"/>
              </a:lnTo>
              <a:lnTo>
                <a:pt x="1069886" y="219463"/>
              </a:lnTo>
              <a:lnTo>
                <a:pt x="1069886" y="43892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71C60E-DFB1-0443-BC35-FB929C343EC2}">
      <dsp:nvSpPr>
        <dsp:cNvPr id="0" name=""/>
        <dsp:cNvSpPr/>
      </dsp:nvSpPr>
      <dsp:spPr>
        <a:xfrm>
          <a:off x="4406893" y="3074687"/>
          <a:ext cx="1645979" cy="1097319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Bayesian</a:t>
          </a:r>
        </a:p>
      </dsp:txBody>
      <dsp:txXfrm>
        <a:off x="4439032" y="3106826"/>
        <a:ext cx="1581701" cy="1033041"/>
      </dsp:txXfrm>
    </dsp:sp>
    <dsp:sp modelId="{E1D381C1-CBAF-524B-BAA3-816DDF9D369D}">
      <dsp:nvSpPr>
        <dsp:cNvPr id="0" name=""/>
        <dsp:cNvSpPr/>
      </dsp:nvSpPr>
      <dsp:spPr>
        <a:xfrm>
          <a:off x="5229883" y="1099512"/>
          <a:ext cx="1069886" cy="4389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463"/>
              </a:lnTo>
              <a:lnTo>
                <a:pt x="1069886" y="219463"/>
              </a:lnTo>
              <a:lnTo>
                <a:pt x="1069886" y="43892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9CD361-3A36-4042-AD68-BEC566A8262F}">
      <dsp:nvSpPr>
        <dsp:cNvPr id="0" name=""/>
        <dsp:cNvSpPr/>
      </dsp:nvSpPr>
      <dsp:spPr>
        <a:xfrm>
          <a:off x="5476780" y="1538440"/>
          <a:ext cx="1645979" cy="1097319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design based</a:t>
          </a:r>
        </a:p>
      </dsp:txBody>
      <dsp:txXfrm>
        <a:off x="5508919" y="1570579"/>
        <a:ext cx="1581701" cy="10330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tif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nb-NO" sz="4400" b="0" strike="noStrike" spc="-1">
                <a:latin typeface="Arial"/>
              </a:rPr>
              <a:t>Klikk for å flytte lysbildet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nb-NO" sz="2000" b="0" strike="noStrike" spc="-1">
                <a:latin typeface="Arial"/>
              </a:rPr>
              <a:t>Klikk for å redigere notatformatet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nb-NO" sz="1400" b="0" strike="noStrike" spc="-1">
                <a:latin typeface="Times New Roman"/>
              </a:rPr>
              <a:t>&lt;topptekst&gt;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nb-NO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nb-NO" sz="1400" b="0" strike="noStrike" spc="-1">
                <a:latin typeface="Times New Roman"/>
              </a:rPr>
              <a:t>&lt;dato/klokkeslett&gt;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nb-NO" sz="1400" b="0" strike="noStrike" spc="-1">
                <a:latin typeface="Times New Roman"/>
              </a:defRPr>
            </a:lvl1pPr>
          </a:lstStyle>
          <a:p>
            <a:r>
              <a:rPr lang="nb-NO" sz="1400" b="0" strike="noStrike" spc="-1">
                <a:latin typeface="Times New Roman"/>
              </a:rPr>
              <a:t>&lt;bunntekst&gt;</a:t>
            </a:r>
          </a:p>
        </p:txBody>
      </p:sp>
      <p:sp>
        <p:nvSpPr>
          <p:cNvPr id="87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nb-NO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766C9141-996D-400D-BF2A-EEAABBB5675D}" type="slidenum">
              <a:rPr lang="nb-NO" sz="1400" b="0" strike="noStrike" spc="-1">
                <a:latin typeface="Times New Roman"/>
              </a:rPr>
              <a:t>‹#›</a:t>
            </a:fld>
            <a:endParaRPr lang="nb-NO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7EAE1BD-AFEB-4986-B517-3751DDB76616}" type="slidenum">
              <a:rPr lang="nb-NO" sz="1200" b="0" strike="noStrike" spc="-1">
                <a:latin typeface="Times New Roman"/>
              </a:rPr>
              <a:t>4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 type="sldNum" idx="2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98B011D-71C1-4113-91CD-838D83020EE8}" type="slidenum">
              <a:rPr lang="nb-NO" sz="1200" b="0" strike="noStrike" spc="-1">
                <a:latin typeface="Times New Roman"/>
              </a:rPr>
              <a:t>15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 type="sldNum" idx="21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329EB06-9F07-4953-8474-A8976AA02F08}" type="slidenum">
              <a:rPr lang="nb-NO" sz="1200" b="0" strike="noStrike" spc="-1">
                <a:latin typeface="Times New Roman"/>
              </a:rPr>
              <a:t>16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 type="sldNum" idx="22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F3EF6FF-CB03-4C8F-B149-45FEB998EB93}" type="slidenum">
              <a:rPr lang="nb-NO" sz="1200" b="0" strike="noStrike" spc="-1">
                <a:latin typeface="Times New Roman"/>
              </a:rPr>
              <a:t>17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sldNum" idx="2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B6E0CEE-F891-4A78-8408-2E91C0EC5034}" type="slidenum">
              <a:rPr lang="nb-NO" sz="1200" b="0" strike="noStrike" spc="-1">
                <a:latin typeface="Times New Roman"/>
              </a:rPr>
              <a:t>19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20" name="PlaceHolder 3"/>
          <p:cNvSpPr>
            <a:spLocks noGrp="1"/>
          </p:cNvSpPr>
          <p:nvPr>
            <p:ph type="sldNum" idx="2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376C7FB-182F-40C8-8F0D-EDA257D8A148}" type="slidenum">
              <a:rPr lang="nb-NO" sz="1200" b="0" strike="noStrike" spc="-1">
                <a:latin typeface="Times New Roman"/>
              </a:rPr>
              <a:t>20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 type="sldNum" idx="2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2654642-0052-4306-9E90-338CBD145F4A}" type="slidenum">
              <a:rPr lang="nb-NO" sz="1200" b="0" strike="noStrike" spc="-1">
                <a:latin typeface="Times New Roman"/>
              </a:rPr>
              <a:t>21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sldNum" idx="2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E2247D4-FBF6-409E-8AD2-5E71275735D5}" type="slidenum">
              <a:rPr lang="nb-NO" sz="1200" b="0" strike="noStrike" spc="-1">
                <a:latin typeface="Times New Roman"/>
              </a:rPr>
              <a:t>23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3D0EB96-772D-4B98-9D10-BFCD3747CDF8}" type="slidenum">
              <a:rPr lang="nb-NO" sz="1200" b="0" strike="noStrike" spc="-1">
                <a:latin typeface="Times New Roman"/>
              </a:rPr>
              <a:t>24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sldNum" idx="2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7B0FC30-761C-4E50-8D4E-9F1952F88189}" type="slidenum">
              <a:rPr lang="nb-NO" sz="1200" b="0" strike="noStrike" spc="-1">
                <a:latin typeface="Times New Roman"/>
              </a:rPr>
              <a:t>26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 type="sldNum" idx="29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2413A93-DE2D-476B-8380-4A154A87FD53}" type="slidenum">
              <a:rPr lang="nb-NO" sz="1200" b="0" strike="noStrike" spc="-1">
                <a:latin typeface="Times New Roman"/>
              </a:rPr>
              <a:t>27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F9F643C-821A-44FA-99A2-552DFA52F509}" type="slidenum">
              <a:rPr lang="nb-NO" sz="1200" b="0" strike="noStrike" spc="-1">
                <a:latin typeface="Times New Roman"/>
              </a:rPr>
              <a:t>5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 type="sldNum" idx="3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6F67881-3B8F-49C4-B066-0B4F0D70BA07}" type="slidenum">
              <a:rPr lang="nb-NO" sz="1200" b="0" strike="noStrike" spc="-1">
                <a:latin typeface="Times New Roman"/>
              </a:rPr>
              <a:t>29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 type="sldNum" idx="32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E472CAD-37F2-4730-8184-06DAD468BB40}" type="slidenum">
              <a:rPr lang="nb-NO" sz="1200" b="0" strike="noStrike" spc="-1">
                <a:latin typeface="Times New Roman"/>
              </a:rPr>
              <a:t>35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sldNum" idx="3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A98F505-4478-44E4-B476-A2A3C2922082}" type="slidenum">
              <a:rPr lang="nb-NO" sz="1200" b="0" strike="noStrike" spc="-1">
                <a:latin typeface="Times New Roman"/>
              </a:rPr>
              <a:t>36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 type="sldNum" idx="3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F86AB42-0910-4A3B-A54E-6B4CE2D9FF8A}" type="slidenum">
              <a:rPr lang="nb-NO" sz="1200" b="0" strike="noStrike" spc="-1">
                <a:latin typeface="Times New Roman"/>
              </a:rPr>
              <a:t>37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53" name="PlaceHolder 3"/>
          <p:cNvSpPr>
            <a:spLocks noGrp="1"/>
          </p:cNvSpPr>
          <p:nvPr>
            <p:ph type="sldNum" idx="3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B21F419-12FD-47BC-882E-4574BF0871F9}" type="slidenum">
              <a:rPr lang="nb-NO" sz="1200" b="0" strike="noStrike" spc="-1">
                <a:latin typeface="Times New Roman"/>
              </a:rPr>
              <a:t>38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B60799B-DCEB-4EC6-892A-FE1EE856FE47}" type="slidenum">
              <a:rPr lang="nb-NO" sz="1200" b="0" strike="noStrike" spc="-1">
                <a:latin typeface="Times New Roman"/>
              </a:rPr>
              <a:t>7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7EAE1BD-AFEB-4986-B517-3751DDB76616}" type="slidenum">
              <a:rPr lang="nb-NO" sz="1200" b="0" strike="noStrike" spc="-1">
                <a:latin typeface="Times New Roman"/>
              </a:rPr>
              <a:t>8</a:t>
            </a:fld>
            <a:endParaRPr lang="nb-NO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4652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777F252-573D-4C5B-82CA-8226C9BEBBD2}" type="slidenum">
              <a:rPr lang="nb-NO" sz="1200" b="0" strike="noStrike" spc="-1">
                <a:latin typeface="Times New Roman"/>
              </a:rPr>
              <a:t>9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8BE1995-F72D-487E-874B-DFC05BECDAC0}" type="slidenum">
              <a:rPr lang="nb-NO" sz="1200" b="0" strike="noStrike" spc="-1">
                <a:latin typeface="Times New Roman"/>
              </a:rPr>
              <a:t>10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29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519046B-C82C-4420-BD50-2D46587E6A1D}" type="slidenum">
              <a:rPr lang="nb-NO" sz="1200" b="0" strike="noStrike" spc="-1">
                <a:latin typeface="Times New Roman"/>
              </a:rPr>
              <a:t>11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sldNum" idx="18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02745FB-3F2D-4C33-8D36-FFEB9114A1F4}" type="slidenum">
              <a:rPr lang="nb-NO" sz="1200" b="0" strike="noStrike" spc="-1">
                <a:latin typeface="Times New Roman"/>
              </a:rPr>
              <a:t>12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nb-NO" sz="2000" b="0" strike="noStrike" spc="-1"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sldNum" idx="19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nb-NO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0249F9F-B1C1-4EA6-997D-764B99203C91}" type="slidenum">
              <a:rPr lang="nb-NO" sz="1200" b="0" strike="noStrike" spc="-1">
                <a:latin typeface="Times New Roman"/>
              </a:rPr>
              <a:t>13</a:t>
            </a:fld>
            <a:endParaRPr lang="nb-NO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131831C-1033-4A34-B433-913FA72CCFE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3038747-95BD-47F4-AED8-570C17DE8583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E99AD8D-B798-40EE-BA77-560A7C0F6D23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AA569EB-DC7A-4CAA-A067-1D02A5A0BD3B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B1B60ED-4F52-405D-AEDB-5D5DF713426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5CDF8B4-244F-46DC-8A48-7DF82D58A77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E9DEC786-7275-433C-9AB2-77915933495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6A4F238-2155-4867-A240-9C2DF0CF78E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8AE0932-B490-4752-8605-9E15FB9E9C7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FD8015A-2D3F-40A9-ADAF-2BF3A374415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71509DE-DA79-4542-B2C7-AA111B26ADF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D1F30C4-9AB5-4889-A790-F6BB1434C824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BA5DFC5-A8F0-462B-B403-F3A34184E94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14605CE-3079-4AA9-8F69-0F6A118FF45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3473D7F-4ADB-4741-A57F-5FC59DC318A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2AB74CE-CEBF-40B0-A173-D726A8D7BC34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D19B408-899B-4C22-B833-E9425E1E4716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B619DC8-4FBC-49CE-877E-230E46E504E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6891D03-FB16-41A0-A126-CDD02EFB633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D7A2B0A-0F5C-45C9-9A97-5D5DFED3064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CF0F806-43C0-4204-ADB7-606D36A0EA7C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CBEBA3E-0726-4FDC-92FA-577B1F22F93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9D4CE465-177C-4E8B-8682-15DA593EB4A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b-NO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b-NO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2231D2C-213E-4174-86A4-ACF7A3D0840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 anchorCtr="1">
            <a:noAutofit/>
          </a:bodyPr>
          <a:lstStyle/>
          <a:p>
            <a:r>
              <a:rPr lang="nb-NO" sz="1800" b="0" strike="noStrike" spc="-1">
                <a:latin typeface="Arial"/>
              </a:rPr>
              <a:t>Klikk for å redigere titteltekstformatet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1600200" y="6236280"/>
            <a:ext cx="5900400" cy="319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nb-NO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nb-NO" sz="1400" b="0" strike="noStrike" spc="-1">
                <a:latin typeface="Times New Roman"/>
              </a:rPr>
              <a:t>&lt;bunntekst&gt;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10758960" y="6217920"/>
            <a:ext cx="365040" cy="365040"/>
          </a:xfrm>
          <a:prstGeom prst="rect">
            <a:avLst/>
          </a:prstGeom>
          <a:solidFill>
            <a:srgbClr val="1D1D1D">
              <a:alpha val="70000"/>
            </a:srgbClr>
          </a:solidFill>
          <a:ln w="0">
            <a:noFill/>
          </a:ln>
        </p:spPr>
        <p:txBody>
          <a:bodyPr lIns="18360" tIns="45000" rIns="1836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nb-NO" sz="1100" b="0" strike="noStrike" spc="-1">
                <a:solidFill>
                  <a:srgbClr val="FFFFFF"/>
                </a:solidFill>
                <a:latin typeface="Gill Sans MT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09EFF12B-8909-4751-A814-ABBCF14BFE75}" type="slidenum">
              <a:rPr lang="nb-NO" sz="1100" b="0" strike="noStrike" spc="-1">
                <a:solidFill>
                  <a:srgbClr val="FFFFFF"/>
                </a:solidFill>
                <a:latin typeface="Gill Sans MT"/>
              </a:rPr>
              <a:t>‹#›</a:t>
            </a:fld>
            <a:endParaRPr lang="nb-NO" sz="11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7821360" y="6238800"/>
            <a:ext cx="2752920" cy="323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nb-NO" sz="1400" b="0" strike="noStrike" spc="-1">
                <a:latin typeface="Times New Roman"/>
              </a:defRPr>
            </a:lvl1pPr>
          </a:lstStyle>
          <a:p>
            <a:r>
              <a:rPr lang="nb-NO" sz="1400" b="0" strike="noStrike" spc="-1">
                <a:latin typeface="Times New Roman"/>
              </a:rPr>
              <a:t>&lt;dato/klokkeslett&gt;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3200" b="0" strike="noStrike" spc="-1">
                <a:latin typeface="Arial"/>
              </a:rPr>
              <a:t>Klikk for å redigere formatet på disposisjonsteksten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b-NO" sz="2800" b="0" strike="noStrike" spc="-1">
                <a:latin typeface="Arial"/>
              </a:rPr>
              <a:t>Andre disposisjonsnivå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2400" b="0" strike="noStrike" spc="-1">
                <a:latin typeface="Arial"/>
              </a:rPr>
              <a:t>Tredje disposisjonsnivå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b-NO" sz="2000" b="0" strike="noStrike" spc="-1">
                <a:latin typeface="Arial"/>
              </a:rPr>
              <a:t>Fjerde disposisjonsnivå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2000" b="0" strike="noStrike" spc="-1">
                <a:latin typeface="Arial"/>
              </a:rPr>
              <a:t>Femte disposisjonsnivå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2000" b="0" strike="noStrike" spc="-1">
                <a:latin typeface="Arial"/>
              </a:rPr>
              <a:t>Sjette disposisjonsnivå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2000" b="0" strike="noStrike" spc="-1">
                <a:latin typeface="Arial"/>
              </a:rPr>
              <a:t>Sjuende disposisjonsnivå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1600200" y="6236280"/>
            <a:ext cx="5900400" cy="319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nb-NO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nb-NO" sz="1400" b="0" strike="noStrike" spc="-1">
                <a:latin typeface="Times New Roman"/>
              </a:rPr>
              <a:t>&lt;bunntekst&gt;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10758960" y="6217920"/>
            <a:ext cx="365040" cy="365040"/>
          </a:xfrm>
          <a:prstGeom prst="rect">
            <a:avLst/>
          </a:prstGeom>
          <a:solidFill>
            <a:srgbClr val="1D1D1D">
              <a:alpha val="70000"/>
            </a:srgbClr>
          </a:solidFill>
          <a:ln w="0">
            <a:noFill/>
          </a:ln>
        </p:spPr>
        <p:txBody>
          <a:bodyPr lIns="18360" tIns="45000" rIns="1836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nb-NO" sz="1100" b="0" strike="noStrike" spc="-1">
                <a:solidFill>
                  <a:srgbClr val="FFFFFF"/>
                </a:solidFill>
                <a:latin typeface="Gill Sans MT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623172C8-7ADA-4680-B203-2509FEDF6903}" type="slidenum">
              <a:rPr lang="nb-NO" sz="1100" b="0" strike="noStrike" spc="-1">
                <a:solidFill>
                  <a:srgbClr val="FFFFFF"/>
                </a:solidFill>
                <a:latin typeface="Gill Sans MT"/>
              </a:rPr>
              <a:t>‹#›</a:t>
            </a:fld>
            <a:endParaRPr lang="nb-NO" sz="1100" b="0" strike="noStrike" spc="-1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7821360" y="6238800"/>
            <a:ext cx="2752920" cy="323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nb-NO" sz="1400" b="0" strike="noStrike" spc="-1">
                <a:latin typeface="Times New Roman"/>
              </a:defRPr>
            </a:lvl1pPr>
          </a:lstStyle>
          <a:p>
            <a:r>
              <a:rPr lang="nb-NO" sz="1400" b="0" strike="noStrike" spc="-1">
                <a:latin typeface="Times New Roman"/>
              </a:rPr>
              <a:t>&lt;dato/klokkeslett&gt;</a:t>
            </a: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nb-NO" sz="4400" b="0" strike="noStrike" spc="-1">
                <a:latin typeface="Arial"/>
              </a:rPr>
              <a:t>Klikk for å redigere titteltekstformatet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3200" b="0" strike="noStrike" spc="-1">
                <a:latin typeface="Arial"/>
              </a:rPr>
              <a:t>Klikk for å redigere formatet på disposisjonsteksten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b-NO" sz="2800" b="0" strike="noStrike" spc="-1">
                <a:latin typeface="Arial"/>
              </a:rPr>
              <a:t>Andre disposisjonsnivå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2400" b="0" strike="noStrike" spc="-1">
                <a:latin typeface="Arial"/>
              </a:rPr>
              <a:t>Tredje disposisjonsnivå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b-NO" sz="2000" b="0" strike="noStrike" spc="-1">
                <a:latin typeface="Arial"/>
              </a:rPr>
              <a:t>Fjerde disposisjonsnivå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2000" b="0" strike="noStrike" spc="-1">
                <a:latin typeface="Arial"/>
              </a:rPr>
              <a:t>Femte disposisjonsnivå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2000" b="0" strike="noStrike" spc="-1">
                <a:latin typeface="Arial"/>
              </a:rPr>
              <a:t>Sjette disposisjonsnivå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b-NO" sz="2000" b="0" strike="noStrike" spc="-1">
                <a:latin typeface="Arial"/>
              </a:rPr>
              <a:t>Sjuende disposisjonsnivå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600200" y="2386800"/>
            <a:ext cx="8991000" cy="1645200"/>
          </a:xfrm>
          <a:prstGeom prst="rect">
            <a:avLst/>
          </a:prstGeom>
          <a:solidFill>
            <a:srgbClr val="FFFFFF"/>
          </a:solidFill>
          <a:ln w="38160" cap="sq">
            <a:solidFill>
              <a:srgbClr val="404040"/>
            </a:solidFill>
            <a:miter/>
          </a:ln>
        </p:spPr>
        <p:txBody>
          <a:bodyPr lIns="274320" tIns="182880" rIns="274320" bIns="182880" anchor="ctr" anchorCtr="1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nb-NO" sz="3800" b="0" strike="noStrike" cap="all" spc="197">
                <a:solidFill>
                  <a:srgbClr val="262626"/>
                </a:solidFill>
                <a:latin typeface="Gill Sans MT"/>
              </a:rPr>
              <a:t>design variables</a:t>
            </a:r>
            <a:endParaRPr lang="nb-NO" sz="3800" b="0" strike="noStrike" spc="-1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2695320" y="4352400"/>
            <a:ext cx="6800760" cy="123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nb-NO" sz="2000" b="0" strike="noStrike" spc="-1" dirty="0">
                <a:solidFill>
                  <a:srgbClr val="FFFFFF"/>
                </a:solidFill>
                <a:latin typeface="Gill Sans MT"/>
              </a:rPr>
              <a:t>Design-</a:t>
            </a:r>
            <a:r>
              <a:rPr lang="nb-NO" sz="2000" b="0" strike="noStrike" spc="-1" dirty="0" err="1">
                <a:solidFill>
                  <a:srgbClr val="FFFFFF"/>
                </a:solidFill>
                <a:latin typeface="Gill Sans MT"/>
              </a:rPr>
              <a:t>based</a:t>
            </a:r>
            <a:r>
              <a:rPr lang="nb-NO" sz="2000" b="0" strike="noStrike" spc="-1" dirty="0">
                <a:solidFill>
                  <a:srgbClr val="FFFFFF"/>
                </a:solidFill>
                <a:latin typeface="Gill Sans MT"/>
              </a:rPr>
              <a:t> </a:t>
            </a:r>
            <a:r>
              <a:rPr lang="nb-NO" sz="2000" b="0" strike="noStrike" spc="-1" dirty="0" err="1">
                <a:solidFill>
                  <a:srgbClr val="FFFFFF"/>
                </a:solidFill>
                <a:latin typeface="Gill Sans MT"/>
              </a:rPr>
              <a:t>estimation</a:t>
            </a:r>
            <a:r>
              <a:rPr lang="nb-NO" sz="2000" b="0" strike="noStrike" spc="-1" dirty="0">
                <a:solidFill>
                  <a:srgbClr val="FFFFFF"/>
                </a:solidFill>
                <a:latin typeface="Gill Sans MT"/>
              </a:rPr>
              <a:t> support in RDBES</a:t>
            </a:r>
            <a:endParaRPr lang="nb-NO" sz="2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nb-NO" sz="2000" b="0" strike="noStrike" spc="-1" dirty="0">
                <a:solidFill>
                  <a:srgbClr val="FFFFFF"/>
                </a:solidFill>
                <a:latin typeface="Gill Sans MT"/>
              </a:rPr>
              <a:t>WKRDB-INTRO </a:t>
            </a:r>
            <a:r>
              <a:rPr lang="nb-NO" sz="2000" spc="-1" dirty="0">
                <a:solidFill>
                  <a:srgbClr val="FFFFFF"/>
                </a:solidFill>
                <a:latin typeface="Gill Sans MT"/>
              </a:rPr>
              <a:t>2024</a:t>
            </a:r>
            <a:endParaRPr lang="nb-NO" sz="2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nb-NO" sz="2000" b="0" strike="noStrike" spc="-1" dirty="0">
                <a:solidFill>
                  <a:srgbClr val="FFFFFF"/>
                </a:solidFill>
                <a:latin typeface="Gill Sans MT"/>
              </a:rPr>
              <a:t>Edvin Fuglebakk</a:t>
            </a:r>
            <a:endParaRPr lang="nb-NO" sz="2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nb-NO" sz="2800" b="0" strike="noStrike" cap="all" spc="197">
                <a:solidFill>
                  <a:srgbClr val="262626"/>
                </a:solidFill>
                <a:latin typeface="Gill Sans MT"/>
              </a:rPr>
              <a:t>BASIC DESIGN VARIABLES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6000"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We always need: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i="1" strike="noStrike" spc="-1">
                <a:solidFill>
                  <a:srgbClr val="262626"/>
                </a:solidFill>
                <a:latin typeface="Gill Sans MT"/>
              </a:rPr>
              <a:t>Random</a:t>
            </a: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 selection with known </a:t>
            </a:r>
            <a:r>
              <a:rPr lang="nb-NO" sz="1600" b="0" i="1" strike="noStrike" spc="-1">
                <a:solidFill>
                  <a:srgbClr val="262626"/>
                </a:solidFill>
                <a:latin typeface="Gill Sans MT"/>
              </a:rPr>
              <a:t>probability</a:t>
            </a: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 (and known </a:t>
            </a:r>
            <a:r>
              <a:rPr lang="nb-NO" sz="1600" b="0" i="1" strike="noStrike" spc="-1">
                <a:solidFill>
                  <a:srgbClr val="262626"/>
                </a:solidFill>
                <a:latin typeface="Gill Sans MT"/>
              </a:rPr>
              <a:t>total number</a:t>
            </a: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 of sampling units in population).</a:t>
            </a:r>
            <a:endParaRPr lang="nb-NO" sz="16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numberTotal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numberSampled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selectionProb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inclusionProb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selectionMethod</a:t>
            </a:r>
            <a:endParaRPr lang="nb-NO" sz="16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235080" y="1790280"/>
            <a:ext cx="162180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23" name="Content Placeholder 2"/>
          <p:cNvSpPr/>
          <p:nvPr/>
        </p:nvSpPr>
        <p:spPr>
          <a:xfrm>
            <a:off x="305280" y="4362120"/>
            <a:ext cx="218448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1,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271, Dec 31</a:t>
            </a:r>
            <a:endParaRPr lang="nb-NO" sz="1800" b="0" strike="noStrike" spc="-1">
              <a:latin typeface="Arial"/>
            </a:endParaRPr>
          </a:p>
        </p:txBody>
      </p:sp>
      <p:graphicFrame>
        <p:nvGraphicFramePr>
          <p:cNvPr id="124" name="Table 5"/>
          <p:cNvGraphicFramePr/>
          <p:nvPr/>
        </p:nvGraphicFramePr>
        <p:xfrm>
          <a:off x="2048400" y="2103120"/>
          <a:ext cx="9773280" cy="1752480"/>
        </p:xfrm>
        <a:graphic>
          <a:graphicData uri="http://schemas.openxmlformats.org/drawingml/2006/table">
            <a:tbl>
              <a:tblPr/>
              <a:tblGrid>
                <a:gridCol w="542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3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8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20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234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08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5559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OSnationalLocationName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OSsamplingDate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OSSelectionProb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OSInclusionProb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NO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1.01097e-5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NO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0.001415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70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Feb 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NO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1.01097e-5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NO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0.001415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112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Sep 16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NO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1.01098e-5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NO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0.001415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25" name="Picture 7" descr="\\storage-lk.slu.se\home$\nupr0001\My Documents\006 - ICES WGs\20180403_ICES_WKRDB_SPEC\20180615_v1.15\Hierarchy_5.png"/>
          <p:cNvPicPr/>
          <p:nvPr/>
        </p:nvPicPr>
        <p:blipFill>
          <a:blip r:embed="rId4"/>
          <a:srcRect l="23277" t="23202" r="52728" b="64403"/>
          <a:stretch/>
        </p:blipFill>
        <p:spPr>
          <a:xfrm>
            <a:off x="8899200" y="1298520"/>
            <a:ext cx="2922120" cy="744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235080" y="1790280"/>
            <a:ext cx="162180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29" name="Content Placeholder 2"/>
          <p:cNvSpPr/>
          <p:nvPr/>
        </p:nvSpPr>
        <p:spPr>
          <a:xfrm>
            <a:off x="305280" y="4362120"/>
            <a:ext cx="218448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1,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271, Dec 31</a:t>
            </a:r>
            <a:endParaRPr lang="nb-NO" sz="1800" b="0" strike="noStrike" spc="-1">
              <a:latin typeface="Arial"/>
            </a:endParaRPr>
          </a:p>
        </p:txBody>
      </p:sp>
      <p:pic>
        <p:nvPicPr>
          <p:cNvPr id="130" name="Picture 5" descr="\\storage-lk.slu.se\home$\nupr0001\My Documents\006 - ICES WGs\20180403_ICES_WKRDB_SPEC\20180615_v1.15\Hierarchy_5.png"/>
          <p:cNvPicPr/>
          <p:nvPr/>
        </p:nvPicPr>
        <p:blipFill>
          <a:blip r:embed="rId4"/>
          <a:stretch/>
        </p:blipFill>
        <p:spPr>
          <a:xfrm>
            <a:off x="6863400" y="4559040"/>
            <a:ext cx="5307120" cy="2237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235080" y="1790280"/>
            <a:ext cx="162180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34" name="Content Placeholder 2"/>
          <p:cNvSpPr/>
          <p:nvPr/>
        </p:nvSpPr>
        <p:spPr>
          <a:xfrm>
            <a:off x="305280" y="4362120"/>
            <a:ext cx="218448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1,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271, Dec 31</a:t>
            </a:r>
            <a:endParaRPr lang="nb-NO" sz="1800" b="0" strike="noStrike" spc="-1">
              <a:latin typeface="Arial"/>
            </a:endParaRPr>
          </a:p>
        </p:txBody>
      </p:sp>
      <p:graphicFrame>
        <p:nvGraphicFramePr>
          <p:cNvPr id="135" name="Table 5"/>
          <p:cNvGraphicFramePr/>
          <p:nvPr/>
        </p:nvGraphicFramePr>
        <p:xfrm>
          <a:off x="2048400" y="2103120"/>
          <a:ext cx="8719200" cy="1752480"/>
        </p:xfrm>
        <a:graphic>
          <a:graphicData uri="http://schemas.openxmlformats.org/drawingml/2006/table">
            <a:tbl>
              <a:tblPr/>
              <a:tblGrid>
                <a:gridCol w="668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7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37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1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811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OSnationalLocationName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OSsamplingDate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70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Feb 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112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Sep 16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36" name="Picture 7" descr="\\storage-lk.slu.se\home$\nupr0001\My Documents\006 - ICES WGs\20180403_ICES_WKRDB_SPEC\20180615_v1.15\Hierarchy_5.png"/>
          <p:cNvPicPr/>
          <p:nvPr/>
        </p:nvPicPr>
        <p:blipFill>
          <a:blip r:embed="rId4"/>
          <a:srcRect l="23277" t="23202" r="52728" b="64403"/>
          <a:stretch/>
        </p:blipFill>
        <p:spPr>
          <a:xfrm>
            <a:off x="8899200" y="1298520"/>
            <a:ext cx="2922120" cy="744120"/>
          </a:xfrm>
          <a:prstGeom prst="rect">
            <a:avLst/>
          </a:prstGeom>
          <a:ln w="0">
            <a:noFill/>
          </a:ln>
        </p:spPr>
      </p:pic>
      <p:pic>
        <p:nvPicPr>
          <p:cNvPr id="137" name="Picture 8" descr="\\storage-lk.slu.se\home$\nupr0001\My Documents\006 - ICES WGs\20180403_ICES_WKRDB_SPEC\20180615_v1.15\Hierarchy_5.png"/>
          <p:cNvPicPr/>
          <p:nvPr/>
        </p:nvPicPr>
        <p:blipFill>
          <a:blip r:embed="rId4"/>
          <a:srcRect l="35164" t="37015" r="40840" b="49754"/>
          <a:stretch/>
        </p:blipFill>
        <p:spPr>
          <a:xfrm>
            <a:off x="8948160" y="4085640"/>
            <a:ext cx="2922120" cy="79416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138" name="Table 9"/>
          <p:cNvGraphicFramePr/>
          <p:nvPr/>
        </p:nvGraphicFramePr>
        <p:xfrm>
          <a:off x="4522680" y="5127480"/>
          <a:ext cx="5845320" cy="1483200"/>
        </p:xfrm>
        <a:graphic>
          <a:graphicData uri="http://schemas.openxmlformats.org/drawingml/2006/table">
            <a:tbl>
              <a:tblPr/>
              <a:tblGrid>
                <a:gridCol w="7509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81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8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LEsampeld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9" name="Straight Arrow Connector 10"/>
          <p:cNvSpPr/>
          <p:nvPr/>
        </p:nvSpPr>
        <p:spPr>
          <a:xfrm>
            <a:off x="2481840" y="3012120"/>
            <a:ext cx="2844000" cy="2612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6A21D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Straight Arrow Connector 11"/>
          <p:cNvSpPr/>
          <p:nvPr/>
        </p:nvSpPr>
        <p:spPr>
          <a:xfrm>
            <a:off x="2389320" y="3311280"/>
            <a:ext cx="2835000" cy="2894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6A21D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Oval 14"/>
          <p:cNvSpPr/>
          <p:nvPr/>
        </p:nvSpPr>
        <p:spPr>
          <a:xfrm>
            <a:off x="5277600" y="5538960"/>
            <a:ext cx="322560" cy="650160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Oval 15"/>
          <p:cNvSpPr/>
          <p:nvPr/>
        </p:nvSpPr>
        <p:spPr>
          <a:xfrm>
            <a:off x="5266800" y="6224400"/>
            <a:ext cx="322560" cy="443520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ZEROES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 dirty="0">
                <a:solidFill>
                  <a:srgbClr val="262626"/>
                </a:solidFill>
                <a:latin typeface="Gill Sans MT"/>
              </a:rPr>
              <a:t>Need to record zeroes with design based estimation</a:t>
            </a:r>
            <a:endParaRPr lang="nb-NO" sz="1800" b="0" strike="noStrike" spc="-1" dirty="0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 dirty="0">
                <a:solidFill>
                  <a:srgbClr val="262626"/>
                </a:solidFill>
                <a:latin typeface="Gill Sans MT"/>
              </a:rPr>
              <a:t>Unlike ratio estimation and many model based estimations</a:t>
            </a:r>
            <a:endParaRPr lang="nb-NO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 dirty="0">
                <a:solidFill>
                  <a:srgbClr val="262626"/>
                </a:solidFill>
                <a:latin typeface="Gill Sans MT"/>
              </a:rPr>
              <a:t>Implemented with species selection level </a:t>
            </a:r>
            <a:r>
              <a:rPr lang="en-GB" sz="1800" spc="-1" dirty="0">
                <a:solidFill>
                  <a:srgbClr val="262626"/>
                </a:solidFill>
                <a:latin typeface="Gill Sans MT"/>
              </a:rPr>
              <a:t>(Liz Clarke: presentation about true zeroes)</a:t>
            </a:r>
            <a:endParaRPr lang="nb-NO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235080" y="1790280"/>
            <a:ext cx="162180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48" name="Content Placeholder 2"/>
          <p:cNvSpPr/>
          <p:nvPr/>
        </p:nvSpPr>
        <p:spPr>
          <a:xfrm>
            <a:off x="305280" y="4362120"/>
            <a:ext cx="218448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1,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271, Dec 31</a:t>
            </a:r>
            <a:endParaRPr lang="nb-NO" sz="1800" b="0" strike="noStrike" spc="-1">
              <a:latin typeface="Arial"/>
            </a:endParaRPr>
          </a:p>
        </p:txBody>
      </p:sp>
      <p:graphicFrame>
        <p:nvGraphicFramePr>
          <p:cNvPr id="149" name="Table 5"/>
          <p:cNvGraphicFramePr/>
          <p:nvPr/>
        </p:nvGraphicFramePr>
        <p:xfrm>
          <a:off x="2048400" y="1730520"/>
          <a:ext cx="8336160" cy="2370960"/>
        </p:xfrm>
        <a:graphic>
          <a:graphicData uri="http://schemas.openxmlformats.org/drawingml/2006/table">
            <a:tbl>
              <a:tblPr/>
              <a:tblGrid>
                <a:gridCol w="645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2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2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4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59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45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87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OSnationalLocationName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OSsamplingDate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70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Feb 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112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Sep 16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4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9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Dec 25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50" name="Picture 7" descr="\\storage-lk.slu.se\home$\nupr0001\My Documents\006 - ICES WGs\20180403_ICES_WKRDB_SPEC\20180615_v1.15\Hierarchy_5.png"/>
          <p:cNvPicPr/>
          <p:nvPr/>
        </p:nvPicPr>
        <p:blipFill>
          <a:blip r:embed="rId4"/>
          <a:srcRect l="23277" t="23202" r="52728" b="64403"/>
          <a:stretch/>
        </p:blipFill>
        <p:spPr>
          <a:xfrm>
            <a:off x="8899200" y="925920"/>
            <a:ext cx="2922120" cy="74412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151" name="Table 8"/>
          <p:cNvGraphicFramePr/>
          <p:nvPr/>
        </p:nvGraphicFramePr>
        <p:xfrm>
          <a:off x="4457160" y="4922280"/>
          <a:ext cx="5845320" cy="2105640"/>
        </p:xfrm>
        <a:graphic>
          <a:graphicData uri="http://schemas.openxmlformats.org/drawingml/2006/table">
            <a:tbl>
              <a:tblPr/>
              <a:tblGrid>
                <a:gridCol w="7509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81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8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22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LEsampeld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sngStrike" spc="-1">
                          <a:solidFill>
                            <a:srgbClr val="A6A6A6"/>
                          </a:solidFill>
                          <a:latin typeface="Gill Sans MT"/>
                        </a:rPr>
                        <a:t>4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sngStrike" spc="-1">
                          <a:solidFill>
                            <a:srgbClr val="A6A6A6"/>
                          </a:solidFill>
                          <a:latin typeface="Gill Sans MT"/>
                        </a:rPr>
                        <a:t>4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sngStrike" spc="-1">
                          <a:solidFill>
                            <a:srgbClr val="A6A6A6"/>
                          </a:solidFill>
                          <a:latin typeface="Gill Sans MT"/>
                        </a:rPr>
                        <a:t>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sngStrike" spc="-1">
                          <a:solidFill>
                            <a:srgbClr val="A6A6A6"/>
                          </a:solidFill>
                          <a:latin typeface="Gill Sans MT"/>
                        </a:rPr>
                        <a:t>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sngStrike" spc="-1">
                          <a:solidFill>
                            <a:srgbClr val="A6A6A6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2" name="Straight Arrow Connector 9"/>
          <p:cNvSpPr/>
          <p:nvPr/>
        </p:nvSpPr>
        <p:spPr>
          <a:xfrm>
            <a:off x="2326320" y="3739320"/>
            <a:ext cx="2930760" cy="2775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6A21D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3" name="Picture 11" descr="\\storage-lk.slu.se\home$\nupr0001\My Documents\006 - ICES WGs\20180403_ICES_WKRDB_SPEC\20180615_v1.15\Hierarchy_5.png"/>
          <p:cNvPicPr/>
          <p:nvPr/>
        </p:nvPicPr>
        <p:blipFill>
          <a:blip r:embed="rId4"/>
          <a:srcRect l="35164" t="37015" r="40840" b="49754"/>
          <a:stretch/>
        </p:blipFill>
        <p:spPr>
          <a:xfrm>
            <a:off x="8899200" y="4016880"/>
            <a:ext cx="2922120" cy="794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nb-NO" sz="2800" b="0" strike="noStrike" cap="all" spc="197">
                <a:solidFill>
                  <a:srgbClr val="262626"/>
                </a:solidFill>
                <a:latin typeface="Gill Sans MT"/>
              </a:rPr>
              <a:t>stratification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Sampling Strata: partitioning of the sampling frame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Every sampling unit in the population belong to exactly one strata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We know the population total in each strata</a:t>
            </a:r>
            <a:endParaRPr lang="nb-NO" sz="16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nb-NO" sz="16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May reduce variance in estimate, does not affect bias in design based estimation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nb-NO" sz="16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Many possibilites, need flexible system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Text strings controlled by submitter, rather than reference list</a:t>
            </a:r>
            <a:endParaRPr lang="nb-NO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pic>
        <p:nvPicPr>
          <p:cNvPr id="158" name="Picture 8" descr="\\storage-lk.slu.se\home$\nupr0001\My Documents\006 - ICES WGs\20180403_ICES_WKRDB_SPEC\20180615_v1.15\Hierarchy_5.png"/>
          <p:cNvPicPr/>
          <p:nvPr/>
        </p:nvPicPr>
        <p:blipFill>
          <a:blip r:embed="rId4"/>
          <a:srcRect l="35164" t="37015" r="40840" b="49754"/>
          <a:stretch/>
        </p:blipFill>
        <p:spPr>
          <a:xfrm>
            <a:off x="8915400" y="3552120"/>
            <a:ext cx="2922120" cy="79416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159" name="Table 9"/>
          <p:cNvGraphicFramePr/>
          <p:nvPr/>
        </p:nvGraphicFramePr>
        <p:xfrm>
          <a:off x="652680" y="4477680"/>
          <a:ext cx="9780840" cy="1483200"/>
        </p:xfrm>
        <a:graphic>
          <a:graphicData uri="http://schemas.openxmlformats.org/drawingml/2006/table">
            <a:tbl>
              <a:tblPr/>
              <a:tblGrid>
                <a:gridCol w="910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8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0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16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388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92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LEstratification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LEstratum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LEsampeld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Yes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Gillnet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6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Yes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Longline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Yes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D. Seine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0" name="Table 16"/>
          <p:cNvGraphicFramePr/>
          <p:nvPr/>
        </p:nvGraphicFramePr>
        <p:xfrm>
          <a:off x="652680" y="1807560"/>
          <a:ext cx="5845320" cy="1483200"/>
        </p:xfrm>
        <a:graphic>
          <a:graphicData uri="http://schemas.openxmlformats.org/drawingml/2006/table">
            <a:tbl>
              <a:tblPr/>
              <a:tblGrid>
                <a:gridCol w="7509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81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8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LEsampeld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1" name="Straight Arrow Connector 17"/>
          <p:cNvSpPr/>
          <p:nvPr/>
        </p:nvSpPr>
        <p:spPr>
          <a:xfrm>
            <a:off x="1240200" y="2536200"/>
            <a:ext cx="139680" cy="2169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6A21D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Oval 18"/>
          <p:cNvSpPr/>
          <p:nvPr/>
        </p:nvSpPr>
        <p:spPr>
          <a:xfrm>
            <a:off x="588960" y="4706280"/>
            <a:ext cx="1581840" cy="1490040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Oval 20"/>
          <p:cNvSpPr/>
          <p:nvPr/>
        </p:nvSpPr>
        <p:spPr>
          <a:xfrm>
            <a:off x="538920" y="2014920"/>
            <a:ext cx="1401840" cy="520560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nb-NO" sz="2800" b="0" strike="noStrike" cap="all" spc="197">
                <a:solidFill>
                  <a:srgbClr val="262626"/>
                </a:solidFill>
                <a:latin typeface="Gill Sans MT"/>
              </a:rPr>
              <a:t>CLUSTERING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Clusters of some sampling unit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Actually another level in the hiearchy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Many possibilites, need flexible system (like stratification)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Text strings controlled by submitter, rather than reference list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No separate table, noted on the sampling unit that are being clustered</a:t>
            </a:r>
            <a:endParaRPr lang="nb-NO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pic>
        <p:nvPicPr>
          <p:cNvPr id="168" name="Picture 5" descr="\\storage-lk.slu.se\home$\nupr0001\My Documents\006 - ICES WGs\20180403_ICES_WKRDB_SPEC\20180615_v1.15\Hierarchy_5.png"/>
          <p:cNvPicPr/>
          <p:nvPr/>
        </p:nvPicPr>
        <p:blipFill>
          <a:blip r:embed="rId4"/>
          <a:stretch/>
        </p:blipFill>
        <p:spPr>
          <a:xfrm>
            <a:off x="6863400" y="4559040"/>
            <a:ext cx="5307120" cy="2237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Sampling design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Stratification, clustering, unequal probability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Statistical Efficiency: some parts of the population are important to cover well for low uncertainty in estimate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Cost efficiency: some parts of the population are more accessible or cheap to sample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1" strike="noStrike" spc="-1">
                <a:solidFill>
                  <a:srgbClr val="262626"/>
                </a:solidFill>
                <a:latin typeface="Gill Sans MT"/>
              </a:rPr>
              <a:t>Sampling design: controlled bias in sampling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Archiving design variables: flexibility in estimation methods</a:t>
            </a:r>
            <a:endParaRPr lang="nb-NO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235080" y="1790280"/>
            <a:ext cx="245844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rmAutofit fontScale="80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 w clustering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Region-weeks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TSU: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72" name="Content Placeholder 2"/>
          <p:cNvSpPr/>
          <p:nvPr/>
        </p:nvSpPr>
        <p:spPr>
          <a:xfrm>
            <a:off x="305280" y="4362120"/>
            <a:ext cx="218448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1, Week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2, Week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4, Week 52</a:t>
            </a:r>
            <a:endParaRPr lang="nb-NO" sz="1800" b="0" strike="noStrike" spc="-1">
              <a:latin typeface="Arial"/>
            </a:endParaRPr>
          </a:p>
        </p:txBody>
      </p:sp>
      <p:pic>
        <p:nvPicPr>
          <p:cNvPr id="173" name="Picture 5" descr="\\storage-lk.slu.se\home$\nupr0001\My Documents\006 - ICES WGs\20180403_ICES_WKRDB_SPEC\20180615_v1.15\Hierarchy_5.png"/>
          <p:cNvPicPr/>
          <p:nvPr/>
        </p:nvPicPr>
        <p:blipFill>
          <a:blip r:embed="rId4"/>
          <a:stretch/>
        </p:blipFill>
        <p:spPr>
          <a:xfrm>
            <a:off x="6863400" y="4559040"/>
            <a:ext cx="5307120" cy="2237760"/>
          </a:xfrm>
          <a:prstGeom prst="rect">
            <a:avLst/>
          </a:prstGeom>
          <a:ln w="0">
            <a:noFill/>
          </a:ln>
        </p:spPr>
      </p:pic>
      <p:sp>
        <p:nvSpPr>
          <p:cNvPr id="174" name="Oval 6"/>
          <p:cNvSpPr/>
          <p:nvPr/>
        </p:nvSpPr>
        <p:spPr>
          <a:xfrm>
            <a:off x="3167640" y="400068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1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75" name="Oval 7"/>
          <p:cNvSpPr/>
          <p:nvPr/>
        </p:nvSpPr>
        <p:spPr>
          <a:xfrm>
            <a:off x="4835880" y="182772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2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76" name="Oval 8"/>
          <p:cNvSpPr/>
          <p:nvPr/>
        </p:nvSpPr>
        <p:spPr>
          <a:xfrm>
            <a:off x="6926760" y="41652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3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77" name="Oval 9"/>
          <p:cNvSpPr/>
          <p:nvPr/>
        </p:nvSpPr>
        <p:spPr>
          <a:xfrm>
            <a:off x="9318240" y="-26028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4</a:t>
            </a:r>
            <a:endParaRPr lang="nb-NO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102240" y="1360080"/>
            <a:ext cx="245844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rmAutofit fontScale="80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 w clustering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Region-weeks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TSU: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81" name="Content Placeholder 2"/>
          <p:cNvSpPr/>
          <p:nvPr/>
        </p:nvSpPr>
        <p:spPr>
          <a:xfrm>
            <a:off x="0" y="4411080"/>
            <a:ext cx="205668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92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1, Week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2, Week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4, Week 52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82" name="Oval 6"/>
          <p:cNvSpPr/>
          <p:nvPr/>
        </p:nvSpPr>
        <p:spPr>
          <a:xfrm>
            <a:off x="3167640" y="400068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Cluster 1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83" name="Oval 7"/>
          <p:cNvSpPr/>
          <p:nvPr/>
        </p:nvSpPr>
        <p:spPr>
          <a:xfrm>
            <a:off x="4835880" y="182772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Cluster 2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84" name="Oval 8"/>
          <p:cNvSpPr/>
          <p:nvPr/>
        </p:nvSpPr>
        <p:spPr>
          <a:xfrm>
            <a:off x="6926760" y="41652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3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85" name="Oval 9"/>
          <p:cNvSpPr/>
          <p:nvPr/>
        </p:nvSpPr>
        <p:spPr>
          <a:xfrm>
            <a:off x="9318240" y="-26028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4</a:t>
            </a:r>
            <a:endParaRPr lang="nb-NO" sz="1800" b="0" strike="noStrike" spc="-1">
              <a:latin typeface="Arial"/>
            </a:endParaRPr>
          </a:p>
        </p:txBody>
      </p:sp>
      <p:graphicFrame>
        <p:nvGraphicFramePr>
          <p:cNvPr id="186" name="Table 10"/>
          <p:cNvGraphicFramePr/>
          <p:nvPr/>
        </p:nvGraphicFramePr>
        <p:xfrm>
          <a:off x="2195280" y="2674440"/>
          <a:ext cx="8309520" cy="1752480"/>
        </p:xfrm>
        <a:graphic>
          <a:graphicData uri="http://schemas.openxmlformats.org/drawingml/2006/table">
            <a:tbl>
              <a:tblPr/>
              <a:tblGrid>
                <a:gridCol w="6501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4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88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3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51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57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OSnationalLocationName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OSsamplingDate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623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623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112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Sep 16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574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87" name="Table 11"/>
          <p:cNvGraphicFramePr/>
          <p:nvPr/>
        </p:nvGraphicFramePr>
        <p:xfrm>
          <a:off x="2195280" y="4526280"/>
          <a:ext cx="9838080" cy="2296080"/>
        </p:xfrm>
        <a:graphic>
          <a:graphicData uri="http://schemas.openxmlformats.org/drawingml/2006/table">
            <a:tbl>
              <a:tblPr/>
              <a:tblGrid>
                <a:gridCol w="126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6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8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1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1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413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OSclustering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OSclusterName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OStotalClusters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OSsampledClusters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OSSelectionProbCluster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OSInclusionProbCluster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OSselectionMethodCluster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2-stage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Region1/W1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208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2-stage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Region1/W1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208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2-stage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Region2/W38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208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8" name="Picture 12" descr="\\storage-lk.slu.se\home$\nupr0001\My Documents\006 - ICES WGs\20180403_ICES_WKRDB_SPEC\20180615_v1.15\Hierarchy_5.png"/>
          <p:cNvPicPr/>
          <p:nvPr/>
        </p:nvPicPr>
        <p:blipFill>
          <a:blip r:embed="rId4"/>
          <a:srcRect l="23277" t="23202" r="52728" b="64403"/>
          <a:stretch/>
        </p:blipFill>
        <p:spPr>
          <a:xfrm>
            <a:off x="9162360" y="1769040"/>
            <a:ext cx="2922120" cy="744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UNEQUAL PROBABILITY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We always need (for unbiased estimate):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i="1" strike="noStrike" spc="-1">
                <a:solidFill>
                  <a:srgbClr val="262626"/>
                </a:solidFill>
                <a:latin typeface="Gill Sans MT"/>
              </a:rPr>
              <a:t>Random</a:t>
            </a: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 selection with known </a:t>
            </a:r>
            <a:r>
              <a:rPr lang="nb-NO" sz="1600" b="0" i="1" strike="noStrike" spc="-1">
                <a:solidFill>
                  <a:srgbClr val="262626"/>
                </a:solidFill>
                <a:latin typeface="Gill Sans MT"/>
              </a:rPr>
              <a:t>probability</a:t>
            </a: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 and known </a:t>
            </a:r>
            <a:r>
              <a:rPr lang="nb-NO" sz="1600" b="0" i="1" strike="noStrike" spc="-1">
                <a:solidFill>
                  <a:srgbClr val="262626"/>
                </a:solidFill>
                <a:latin typeface="Gill Sans MT"/>
              </a:rPr>
              <a:t>total number</a:t>
            </a: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 of sampling units in population.</a:t>
            </a:r>
            <a:endParaRPr lang="nb-NO" sz="16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Distribution of sampling effort may reduce variance in estimate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Can be controlled by unequal probability sampling</a:t>
            </a:r>
            <a:endParaRPr lang="nb-NO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235080" y="1790280"/>
            <a:ext cx="245844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rmAutofit fontScale="80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 w clustering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Region-weeks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TSU: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94" name="Content Placeholder 2"/>
          <p:cNvSpPr/>
          <p:nvPr/>
        </p:nvSpPr>
        <p:spPr>
          <a:xfrm>
            <a:off x="92880" y="4362120"/>
            <a:ext cx="196380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88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1, Week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2, Week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4, Week 52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95" name="Oval 6"/>
          <p:cNvSpPr/>
          <p:nvPr/>
        </p:nvSpPr>
        <p:spPr>
          <a:xfrm>
            <a:off x="3167640" y="400068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1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3%/w Jan-April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0.27% May-Dec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96" name="Oval 7"/>
          <p:cNvSpPr/>
          <p:nvPr/>
        </p:nvSpPr>
        <p:spPr>
          <a:xfrm>
            <a:off x="4835880" y="182772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2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0.27%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97" name="Oval 8"/>
          <p:cNvSpPr/>
          <p:nvPr/>
        </p:nvSpPr>
        <p:spPr>
          <a:xfrm>
            <a:off x="6926760" y="41652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3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0.27%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98" name="Oval 9"/>
          <p:cNvSpPr/>
          <p:nvPr/>
        </p:nvSpPr>
        <p:spPr>
          <a:xfrm>
            <a:off x="9318240" y="-26028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4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0.27%</a:t>
            </a:r>
            <a:endParaRPr lang="nb-NO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235080" y="1790280"/>
            <a:ext cx="245844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rmAutofit fontScale="80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 w clustering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Region-weeks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TSU: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202" name="Content Placeholder 2"/>
          <p:cNvSpPr/>
          <p:nvPr/>
        </p:nvSpPr>
        <p:spPr>
          <a:xfrm>
            <a:off x="92880" y="4362120"/>
            <a:ext cx="196380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88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1, Week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2, Week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Region 4, Week 52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203" name="Oval 6"/>
          <p:cNvSpPr/>
          <p:nvPr/>
        </p:nvSpPr>
        <p:spPr>
          <a:xfrm>
            <a:off x="3167640" y="400068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Cluster 1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3%/w Jan-April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0.27% May-Dec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204" name="Oval 7"/>
          <p:cNvSpPr/>
          <p:nvPr/>
        </p:nvSpPr>
        <p:spPr>
          <a:xfrm>
            <a:off x="4835880" y="182772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Cluster 2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0.27%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205" name="Oval 8"/>
          <p:cNvSpPr/>
          <p:nvPr/>
        </p:nvSpPr>
        <p:spPr>
          <a:xfrm>
            <a:off x="6926760" y="41652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3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0.27%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206" name="Oval 9"/>
          <p:cNvSpPr/>
          <p:nvPr/>
        </p:nvSpPr>
        <p:spPr>
          <a:xfrm>
            <a:off x="9318240" y="-260280"/>
            <a:ext cx="2791440" cy="2747160"/>
          </a:xfrm>
          <a:prstGeom prst="ellipse">
            <a:avLst/>
          </a:prstGeom>
          <a:solidFill>
            <a:srgbClr val="0070C0">
              <a:alpha val="50000"/>
            </a:srgb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Region 4</a:t>
            </a:r>
            <a:endParaRPr lang="nb-NO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0.27%</a:t>
            </a:r>
            <a:endParaRPr lang="nb-NO" sz="1800" b="0" strike="noStrike" spc="-1">
              <a:latin typeface="Arial"/>
            </a:endParaRPr>
          </a:p>
        </p:txBody>
      </p:sp>
      <p:graphicFrame>
        <p:nvGraphicFramePr>
          <p:cNvPr id="207" name="Table 10"/>
          <p:cNvGraphicFramePr/>
          <p:nvPr/>
        </p:nvGraphicFramePr>
        <p:xfrm>
          <a:off x="2195280" y="2674440"/>
          <a:ext cx="8309520" cy="1752480"/>
        </p:xfrm>
        <a:graphic>
          <a:graphicData uri="http://schemas.openxmlformats.org/drawingml/2006/table">
            <a:tbl>
              <a:tblPr/>
              <a:tblGrid>
                <a:gridCol w="6501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4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88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3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51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57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OSnationalLocationName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OSsamplingDate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623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623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112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Sep 16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574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08" name="Table 11"/>
          <p:cNvGraphicFramePr/>
          <p:nvPr/>
        </p:nvGraphicFramePr>
        <p:xfrm>
          <a:off x="2195280" y="4669200"/>
          <a:ext cx="9838080" cy="2021760"/>
        </p:xfrm>
        <a:graphic>
          <a:graphicData uri="http://schemas.openxmlformats.org/drawingml/2006/table">
            <a:tbl>
              <a:tblPr/>
              <a:tblGrid>
                <a:gridCol w="1445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7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7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8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338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951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OSclustering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OSclusterName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OStotalClusters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OSsampledClusters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OSincProbCluster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OSselectionMethodCluster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2-stage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Region1/W1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208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0.3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UPSWOR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2-stage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Region1/W1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208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0.3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UPSWOR</a:t>
                      </a:r>
                      <a:endParaRPr lang="nb-NO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2-stage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Region2/W38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208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0.027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UPSWOR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09" name="Picture 12" descr="\\storage-lk.slu.se\home$\nupr0001\My Documents\006 - ICES WGs\20180403_ICES_WKRDB_SPEC\20180615_v1.15\Hierarchy_5.png"/>
          <p:cNvPicPr/>
          <p:nvPr/>
        </p:nvPicPr>
        <p:blipFill>
          <a:blip r:embed="rId4"/>
          <a:srcRect l="23277" t="23202" r="52728" b="64403"/>
          <a:stretch/>
        </p:blipFill>
        <p:spPr>
          <a:xfrm>
            <a:off x="9162360" y="1769040"/>
            <a:ext cx="2922120" cy="744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/>
            <a:r>
              <a:rPr lang="en-GB" sz="2800" cap="all" spc="197" dirty="0">
                <a:solidFill>
                  <a:srgbClr val="262626"/>
                </a:solidFill>
                <a:latin typeface="Gill Sans MT"/>
              </a:rPr>
              <a:t>Desing based ratio estimation</a:t>
            </a:r>
            <a:endParaRPr lang="en-US" dirty="0"/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spc="-1" dirty="0">
                <a:solidFill>
                  <a:srgbClr val="262626"/>
                </a:solidFill>
                <a:latin typeface="Gill Sans MT"/>
              </a:rPr>
              <a:t>Ratio-</a:t>
            </a:r>
            <a:r>
              <a:rPr lang="nb-NO" sz="1800" spc="-1" err="1">
                <a:solidFill>
                  <a:srgbClr val="262626"/>
                </a:solidFill>
                <a:latin typeface="Gill Sans MT"/>
              </a:rPr>
              <a:t>estimation</a:t>
            </a:r>
            <a:endParaRPr lang="nb-NO" sz="1800" b="0" strike="noStrike" spc="-1" err="1">
              <a:latin typeface="Arial"/>
            </a:endParaRPr>
          </a:p>
          <a:p>
            <a:pPr marL="457200" lvl="1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i="1" spc="-1" dirty="0" err="1">
                <a:solidFill>
                  <a:srgbClr val="262626"/>
                </a:solidFill>
                <a:latin typeface="Gill Sans MT"/>
              </a:rPr>
              <a:t>typically</a:t>
            </a:r>
            <a:r>
              <a:rPr lang="nb-NO" sz="1600" i="1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i="1" spc="-1" dirty="0" err="1">
                <a:solidFill>
                  <a:srgbClr val="262626"/>
                </a:solidFill>
                <a:latin typeface="Gill Sans MT"/>
              </a:rPr>
              <a:t>somewhat</a:t>
            </a:r>
            <a:r>
              <a:rPr lang="nb-NO" sz="1600" i="1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i="1" spc="-1" dirty="0" err="1">
                <a:solidFill>
                  <a:srgbClr val="262626"/>
                </a:solidFill>
                <a:latin typeface="Gill Sans MT"/>
              </a:rPr>
              <a:t>biased</a:t>
            </a:r>
            <a:endParaRPr lang="nb-NO" sz="1600" b="0" strike="noStrike" spc="-1" dirty="0" err="1">
              <a:solidFill>
                <a:srgbClr val="262626"/>
              </a:solidFill>
              <a:latin typeface="Gill Sans MT"/>
            </a:endParaRPr>
          </a:p>
          <a:p>
            <a:pPr marL="457200" lvl="1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i="1" spc="-1" dirty="0" err="1">
                <a:solidFill>
                  <a:srgbClr val="262626"/>
                </a:solidFill>
                <a:latin typeface="Gill Sans MT"/>
              </a:rPr>
              <a:t>Utilizes</a:t>
            </a:r>
            <a:r>
              <a:rPr lang="nb-NO" sz="1600" i="1" spc="-1" dirty="0">
                <a:solidFill>
                  <a:srgbClr val="262626"/>
                </a:solidFill>
                <a:latin typeface="Gill Sans MT"/>
              </a:rPr>
              <a:t> more </a:t>
            </a:r>
            <a:r>
              <a:rPr lang="nb-NO" sz="1600" i="1" spc="-1" dirty="0" err="1">
                <a:solidFill>
                  <a:srgbClr val="262626"/>
                </a:solidFill>
                <a:latin typeface="Gill Sans MT"/>
              </a:rPr>
              <a:t>exact</a:t>
            </a:r>
            <a:r>
              <a:rPr lang="nb-NO" sz="1600" i="1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i="1" spc="-1" dirty="0" err="1">
                <a:solidFill>
                  <a:srgbClr val="262626"/>
                </a:solidFill>
                <a:latin typeface="Gill Sans MT"/>
              </a:rPr>
              <a:t>values</a:t>
            </a:r>
            <a:r>
              <a:rPr lang="nb-NO" sz="1600" i="1" spc="-1" dirty="0">
                <a:solidFill>
                  <a:srgbClr val="262626"/>
                </a:solidFill>
                <a:latin typeface="Gill Sans MT"/>
              </a:rPr>
              <a:t>, less </a:t>
            </a:r>
            <a:r>
              <a:rPr lang="nb-NO" sz="1600" i="1" spc="-1" dirty="0" err="1">
                <a:solidFill>
                  <a:srgbClr val="262626"/>
                </a:solidFill>
                <a:latin typeface="Gill Sans MT"/>
              </a:rPr>
              <a:t>error</a:t>
            </a:r>
            <a:endParaRPr lang="nb-NO" sz="1600" b="0" i="1" strike="noStrike" spc="-1" dirty="0">
              <a:solidFill>
                <a:srgbClr val="262626"/>
              </a:solidFill>
              <a:latin typeface="Gill Sans MT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800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spc="-1" dirty="0">
                <a:solidFill>
                  <a:srgbClr val="262626"/>
                </a:solidFill>
                <a:latin typeface="Gill Sans MT"/>
              </a:rPr>
              <a:t>May depend on auxiliary variables not provided in RDBES.</a:t>
            </a:r>
            <a:endParaRPr lang="nb-NO" sz="1800" spc="-1" dirty="0">
              <a:solidFill>
                <a:srgbClr val="000000"/>
              </a:solidFill>
              <a:latin typeface="Arial"/>
            </a:endParaRPr>
          </a:p>
          <a:p>
            <a:pPr lvl="1" indent="-28575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400" spc="-1" dirty="0">
                <a:solidFill>
                  <a:srgbClr val="262626"/>
                </a:solidFill>
                <a:latin typeface="Gill Sans MT"/>
              </a:rPr>
              <a:t>E.g. total weight of target species for discard estimation</a:t>
            </a:r>
          </a:p>
          <a:p>
            <a:pPr lvl="1" indent="-28575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400" spc="-1" dirty="0">
                <a:solidFill>
                  <a:srgbClr val="262626"/>
                </a:solidFill>
                <a:latin typeface="Gill Sans MT"/>
              </a:rPr>
              <a:t>RDBES support one aux variable at each level:</a:t>
            </a:r>
          </a:p>
          <a:p>
            <a:pPr marL="1371600" lvl="3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900" spc="-1" dirty="0" err="1">
                <a:solidFill>
                  <a:srgbClr val="262626"/>
                </a:solidFill>
                <a:latin typeface="Gill Sans MT"/>
              </a:rPr>
              <a:t>auxiliaryVariableTotal</a:t>
            </a:r>
            <a:r>
              <a:rPr lang="nb-NO" sz="9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800" spc="-1" dirty="0" err="1">
                <a:solidFill>
                  <a:srgbClr val="262626"/>
                </a:solidFill>
                <a:latin typeface="Gill Sans MT"/>
              </a:rPr>
              <a:t>auxiliaryVariableValue</a:t>
            </a:r>
            <a:r>
              <a:rPr lang="nb-NO" sz="8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800" spc="-1" dirty="0" err="1">
                <a:solidFill>
                  <a:srgbClr val="262626"/>
                </a:solidFill>
                <a:latin typeface="Gill Sans MT"/>
              </a:rPr>
              <a:t>auxiliaryVariableName</a:t>
            </a:r>
            <a:r>
              <a:rPr lang="nb-NO" sz="8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800" spc="-1" dirty="0" err="1">
                <a:solidFill>
                  <a:srgbClr val="262626"/>
                </a:solidFill>
                <a:latin typeface="Gill Sans MT"/>
              </a:rPr>
              <a:t>auxiliaryVariableUnit</a:t>
            </a:r>
            <a:endParaRPr lang="nb-NO" sz="800" spc="-1" dirty="0">
              <a:solidFill>
                <a:srgbClr val="262626"/>
              </a:solidFill>
              <a:latin typeface="Gill Sans MT"/>
            </a:endParaRPr>
          </a:p>
          <a:p>
            <a:pPr lvl="1" indent="-28575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endParaRPr lang="en-GB" sz="1400" spc="-1" dirty="0">
              <a:solidFill>
                <a:srgbClr val="262626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3863756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Implementation of design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Does not always go according to plan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Need to record deviations from design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Can record reason for not sampling</a:t>
            </a:r>
            <a:endParaRPr lang="nb-NO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137160" y="1790280"/>
            <a:ext cx="162180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216" name="Content Placeholder 2"/>
          <p:cNvSpPr/>
          <p:nvPr/>
        </p:nvSpPr>
        <p:spPr>
          <a:xfrm>
            <a:off x="207360" y="4362120"/>
            <a:ext cx="218448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1,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271, Dec 31</a:t>
            </a:r>
            <a:endParaRPr lang="nb-NO" sz="1800" b="0" strike="noStrike" spc="-1">
              <a:latin typeface="Arial"/>
            </a:endParaRPr>
          </a:p>
        </p:txBody>
      </p:sp>
      <p:graphicFrame>
        <p:nvGraphicFramePr>
          <p:cNvPr id="217" name="Table 5"/>
          <p:cNvGraphicFramePr/>
          <p:nvPr/>
        </p:nvGraphicFramePr>
        <p:xfrm>
          <a:off x="2048400" y="1436400"/>
          <a:ext cx="8336160" cy="2397600"/>
        </p:xfrm>
        <a:graphic>
          <a:graphicData uri="http://schemas.openxmlformats.org/drawingml/2006/table">
            <a:tbl>
              <a:tblPr/>
              <a:tblGrid>
                <a:gridCol w="645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2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2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98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45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87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OSnationalLocationName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OSsamplingDate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70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Feb 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112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Sep 16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4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9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Dec 25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98915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18" name="Picture 7" descr="\\storage-lk.slu.se\home$\nupr0001\My Documents\006 - ICES WGs\20180403_ICES_WKRDB_SPEC\20180615_v1.15\Hierarchy_5.png"/>
          <p:cNvPicPr/>
          <p:nvPr/>
        </p:nvPicPr>
        <p:blipFill>
          <a:blip r:embed="rId4"/>
          <a:srcRect l="23277" t="23202" r="52728" b="64403"/>
          <a:stretch/>
        </p:blipFill>
        <p:spPr>
          <a:xfrm>
            <a:off x="8899200" y="631800"/>
            <a:ext cx="2922120" cy="74412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219" name="Table 8"/>
          <p:cNvGraphicFramePr/>
          <p:nvPr/>
        </p:nvGraphicFramePr>
        <p:xfrm>
          <a:off x="2579040" y="4611960"/>
          <a:ext cx="9264960" cy="2374920"/>
        </p:xfrm>
        <a:graphic>
          <a:graphicData uri="http://schemas.openxmlformats.org/drawingml/2006/table">
            <a:tbl>
              <a:tblPr/>
              <a:tblGrid>
                <a:gridCol w="72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19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142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1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584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2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LEnoSampReason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2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4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4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Non-response – sampling Error</a:t>
                      </a:r>
                      <a:r>
                        <a:rPr lang="nb-NO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 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0" name="Straight Arrow Connector 9"/>
          <p:cNvSpPr/>
          <p:nvPr/>
        </p:nvSpPr>
        <p:spPr>
          <a:xfrm>
            <a:off x="2218680" y="3380040"/>
            <a:ext cx="1055880" cy="2749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6A21D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Oval 10"/>
          <p:cNvSpPr/>
          <p:nvPr/>
        </p:nvSpPr>
        <p:spPr>
          <a:xfrm>
            <a:off x="3307680" y="6097680"/>
            <a:ext cx="322560" cy="443520"/>
          </a:xfrm>
          <a:prstGeom prst="ellipse">
            <a:avLst/>
          </a:prstGeom>
          <a:solidFill>
            <a:schemeClr val="accent1">
              <a:alpha val="26000"/>
            </a:schemeClr>
          </a:solidFill>
          <a:ln>
            <a:solidFill>
              <a:srgbClr val="B5771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22" name="Picture 11" descr="\\storage-lk.slu.se\home$\nupr0001\My Documents\006 - ICES WGs\20180403_ICES_WKRDB_SPEC\20180615_v1.15\Hierarchy_5.png"/>
          <p:cNvPicPr/>
          <p:nvPr/>
        </p:nvPicPr>
        <p:blipFill>
          <a:blip r:embed="rId4"/>
          <a:srcRect l="35164" t="37015" r="40840" b="49754"/>
          <a:stretch/>
        </p:blipFill>
        <p:spPr>
          <a:xfrm>
            <a:off x="8915400" y="3706560"/>
            <a:ext cx="2922120" cy="794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Pragmatic design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4000"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Probabilistic designs are not always practical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Gill Sans MT"/>
              </a:rPr>
              <a:t>Logistics, Regulation, Cost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Wingdings"/>
              </a:rPr>
              <a:t></a:t>
            </a:r>
            <a:r>
              <a:rPr lang="en-GB" sz="1600" b="0" strike="noStrike" spc="-1">
                <a:solidFill>
                  <a:srgbClr val="262626"/>
                </a:solidFill>
                <a:latin typeface="Gill Sans MT"/>
              </a:rPr>
              <a:t> pragmatic designs.</a:t>
            </a:r>
            <a:endParaRPr lang="nb-NO" sz="16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Hierarchies, clustering and stratification need to be identified for all kinds of estimations.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Selection methods inform on how to do estimation: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Gill Sans MT"/>
              </a:rPr>
              <a:t>Post-stratification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Gill Sans MT"/>
              </a:rPr>
              <a:t>Model-assumptions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Gill Sans MT"/>
              </a:rPr>
              <a:t>Purpose of sampling</a:t>
            </a:r>
            <a:endParaRPr lang="nb-NO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137160" y="1790280"/>
            <a:ext cx="162180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228" name="Content Placeholder 2"/>
          <p:cNvSpPr/>
          <p:nvPr/>
        </p:nvSpPr>
        <p:spPr>
          <a:xfrm>
            <a:off x="207360" y="4362120"/>
            <a:ext cx="218448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1,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271, Dec 31</a:t>
            </a:r>
            <a:endParaRPr lang="nb-NO" sz="1800" b="0" strike="noStrike" spc="-1">
              <a:latin typeface="Arial"/>
            </a:endParaRPr>
          </a:p>
        </p:txBody>
      </p:sp>
      <p:graphicFrame>
        <p:nvGraphicFramePr>
          <p:cNvPr id="229" name="Table 5"/>
          <p:cNvGraphicFramePr/>
          <p:nvPr/>
        </p:nvGraphicFramePr>
        <p:xfrm>
          <a:off x="2048400" y="1436400"/>
          <a:ext cx="8336160" cy="2397600"/>
        </p:xfrm>
        <a:graphic>
          <a:graphicData uri="http://schemas.openxmlformats.org/drawingml/2006/table">
            <a:tbl>
              <a:tblPr/>
              <a:tblGrid>
                <a:gridCol w="645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2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2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98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45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87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OSnationalLocationName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OSsamplingDate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NPCS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70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Feb 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NPCS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112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Sep 16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NPCS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4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9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Dec 25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NPCS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30" name="Picture 7" descr="\\storage-lk.slu.se\home$\nupr0001\My Documents\006 - ICES WGs\20180403_ICES_WKRDB_SPEC\20180615_v1.15\Hierarchy_5.png"/>
          <p:cNvPicPr/>
          <p:nvPr/>
        </p:nvPicPr>
        <p:blipFill>
          <a:blip r:embed="rId4"/>
          <a:srcRect l="23277" t="23202" r="52728" b="64403"/>
          <a:stretch/>
        </p:blipFill>
        <p:spPr>
          <a:xfrm>
            <a:off x="8899200" y="631800"/>
            <a:ext cx="2922120" cy="74412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231" name="Table 8"/>
          <p:cNvGraphicFramePr/>
          <p:nvPr/>
        </p:nvGraphicFramePr>
        <p:xfrm>
          <a:off x="2579040" y="4611960"/>
          <a:ext cx="7799400" cy="2026800"/>
        </p:xfrm>
        <a:graphic>
          <a:graphicData uri="http://schemas.openxmlformats.org/drawingml/2006/table">
            <a:tbl>
              <a:tblPr/>
              <a:tblGrid>
                <a:gridCol w="72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6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8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427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LEnoSampReason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7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32" name="Picture 11" descr="\\storage-lk.slu.se\home$\nupr0001\My Documents\006 - ICES WGs\20180403_ICES_WKRDB_SPEC\20180615_v1.15\Hierarchy_5.png"/>
          <p:cNvPicPr/>
          <p:nvPr/>
        </p:nvPicPr>
        <p:blipFill>
          <a:blip r:embed="rId4"/>
          <a:srcRect l="35164" t="37015" r="40840" b="49754"/>
          <a:stretch/>
        </p:blipFill>
        <p:spPr>
          <a:xfrm>
            <a:off x="8915400" y="3822840"/>
            <a:ext cx="2922120" cy="794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standardization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RDBES provides a standardized framework to describe sampling designs.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Sampling hierarchies (clustering)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Design variables: clustering, stratification, unequal probability sampling.</a:t>
            </a:r>
            <a:endParaRPr lang="nb-NO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NONPROB Selection methods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9000"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Non-Probabilistic Quasi Simple Random Sampling (NPQSRSWOR, NPQSRSWR, NPQSYSS)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Non-Probabilistic Judgement Sampling (NPJS)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Cross-Level Quota Sampling (NPCLQS-T, NPCLQS-O)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Fixed Sample (FIXED)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Times New Roman"/>
              </a:rPr>
              <a:t>Non-Probabilistic Convenience Sampling (</a:t>
            </a:r>
            <a:r>
              <a:rPr lang="en-NO" sz="1800" b="0" strike="noStrike" spc="-1">
                <a:solidFill>
                  <a:srgbClr val="262626"/>
                </a:solidFill>
                <a:latin typeface="Gill Sans MT"/>
                <a:ea typeface="Times New Roman"/>
              </a:rPr>
              <a:t>NPCS) 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NO" sz="1800" b="0" strike="noStrike" spc="-1">
                <a:solidFill>
                  <a:srgbClr val="262626"/>
                </a:solidFill>
                <a:latin typeface="Gill Sans MT"/>
                <a:ea typeface="Times New Roman"/>
              </a:rPr>
              <a:t> 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  <a:tabLst>
                <a:tab pos="0" algn="l"/>
              </a:tabLst>
            </a:pPr>
            <a:r>
              <a:rPr lang="en-NO" sz="1800" b="1" strike="noStrike" spc="-1">
                <a:solidFill>
                  <a:srgbClr val="262626"/>
                </a:solidFill>
                <a:latin typeface="Gill Sans MT"/>
                <a:ea typeface="Times New Roman"/>
              </a:rPr>
              <a:t>There is always an element of convenience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  <a:tabLst>
                <a:tab pos="0" algn="l"/>
              </a:tabLst>
            </a:pPr>
            <a:r>
              <a:rPr lang="en-NO" sz="1800" b="1" strike="noStrike" spc="-1">
                <a:solidFill>
                  <a:srgbClr val="262626"/>
                </a:solidFill>
                <a:latin typeface="Gill Sans MT"/>
                <a:ea typeface="Times New Roman"/>
              </a:rPr>
              <a:t>Decision on code is subjective and with a purpose in mind</a:t>
            </a:r>
            <a:endParaRPr lang="nb-NO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The battle against convenience</a:t>
            </a:r>
            <a:endParaRPr lang="nb-NO" sz="2800" b="0" strike="noStrike" spc="-1">
              <a:latin typeface="Arial"/>
            </a:endParaRPr>
          </a:p>
        </p:txBody>
      </p:sp>
      <p:pic>
        <p:nvPicPr>
          <p:cNvPr id="236" name="Picture 4"/>
          <p:cNvPicPr/>
          <p:nvPr/>
        </p:nvPicPr>
        <p:blipFill>
          <a:blip r:embed="rId2"/>
          <a:stretch/>
        </p:blipFill>
        <p:spPr>
          <a:xfrm>
            <a:off x="5505120" y="2941200"/>
            <a:ext cx="4555080" cy="2562840"/>
          </a:xfrm>
          <a:prstGeom prst="rect">
            <a:avLst/>
          </a:prstGeom>
          <a:ln w="0">
            <a:noFill/>
          </a:ln>
        </p:spPr>
      </p:pic>
      <p:sp>
        <p:nvSpPr>
          <p:cNvPr id="237" name="PlaceHolder 2"/>
          <p:cNvSpPr>
            <a:spLocks noGrp="1"/>
          </p:cNvSpPr>
          <p:nvPr>
            <p:ph/>
          </p:nvPr>
        </p:nvSpPr>
        <p:spPr>
          <a:xfrm>
            <a:off x="2231280" y="2941200"/>
            <a:ext cx="3111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Non-probabilistic sampling: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Gill Sans MT"/>
              </a:rPr>
              <a:t>Biased selection</a:t>
            </a:r>
            <a:endParaRPr lang="nb-NO" sz="16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nb-NO" sz="16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Probabilistic sampling: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Gill Sans MT"/>
              </a:rPr>
              <a:t>Biased response</a:t>
            </a:r>
            <a:endParaRPr lang="nb-NO" sz="1600" b="0" strike="noStrike" spc="-1">
              <a:latin typeface="Arial"/>
            </a:endParaRPr>
          </a:p>
        </p:txBody>
      </p:sp>
      <p:sp>
        <p:nvSpPr>
          <p:cNvPr id="238" name="TextBox 2"/>
          <p:cNvSpPr/>
          <p:nvPr/>
        </p:nvSpPr>
        <p:spPr>
          <a:xfrm>
            <a:off x="1799640" y="6043320"/>
            <a:ext cx="8196772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There is (almost) no point exchanging </a:t>
            </a:r>
            <a:r>
              <a:rPr lang="en-GB" spc="-1" dirty="0">
                <a:solidFill>
                  <a:srgbClr val="000000"/>
                </a:solidFill>
                <a:latin typeface="Gill Sans MT"/>
                <a:ea typeface="DejaVu Sans"/>
              </a:rPr>
              <a:t>non-probability schemes for</a:t>
            </a:r>
            <a:r>
              <a:rPr lang="en-GB" sz="1800" b="0" strike="noStrike" spc="-1" dirty="0">
                <a:solidFill>
                  <a:srgbClr val="000000"/>
                </a:solidFill>
                <a:latin typeface="Gill Sans MT"/>
                <a:ea typeface="DejaVu Sans"/>
              </a:rPr>
              <a:t> low response rate.</a:t>
            </a:r>
            <a:endParaRPr lang="nb-NO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The battle against convenience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3111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Stratification / Clustering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For convenience sampling: May reduce bias</a:t>
            </a:r>
            <a:br>
              <a:rPr sz="1800"/>
            </a:b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May increase variance</a:t>
            </a:r>
            <a:endParaRPr lang="nb-NO" sz="1800" b="0" strike="noStrike" spc="-1">
              <a:latin typeface="Arial"/>
            </a:endParaRPr>
          </a:p>
        </p:txBody>
      </p:sp>
      <p:pic>
        <p:nvPicPr>
          <p:cNvPr id="241" name="Picture 3"/>
          <p:cNvPicPr/>
          <p:nvPr/>
        </p:nvPicPr>
        <p:blipFill>
          <a:blip r:embed="rId2"/>
          <a:stretch/>
        </p:blipFill>
        <p:spPr>
          <a:xfrm>
            <a:off x="5182200" y="2638080"/>
            <a:ext cx="4778280" cy="2693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The battle against convenience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434916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86000"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Controlled selection: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NO" sz="1800" b="0" strike="noStrike" spc="-1">
                <a:solidFill>
                  <a:srgbClr val="262626"/>
                </a:solidFill>
                <a:latin typeface="Calibri"/>
                <a:ea typeface="Times New Roman"/>
              </a:rPr>
              <a:t>Non-Probabilistic Judgement Sampling (NPJS)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Gill Sans MT"/>
                <a:ea typeface="Times New Roman"/>
              </a:rPr>
              <a:t>Cross-Level Quota Sampling (</a:t>
            </a:r>
            <a:r>
              <a:rPr lang="en-NO" sz="1800" b="0" strike="noStrike" spc="-1">
                <a:solidFill>
                  <a:srgbClr val="262626"/>
                </a:solidFill>
                <a:latin typeface="Calibri"/>
                <a:ea typeface="Times New Roman"/>
              </a:rPr>
              <a:t>NPCLQS-T</a:t>
            </a:r>
            <a:r>
              <a:rPr lang="en-NO" sz="1600" b="0" strike="noStrike" spc="-1">
                <a:solidFill>
                  <a:srgbClr val="262626"/>
                </a:solidFill>
                <a:latin typeface="Gill Sans MT"/>
                <a:ea typeface="Times New Roman"/>
              </a:rPr>
              <a:t>, </a:t>
            </a:r>
            <a:r>
              <a:rPr lang="en-GB" sz="1600" b="0" strike="noStrike" spc="-1">
                <a:solidFill>
                  <a:srgbClr val="262626"/>
                </a:solidFill>
                <a:latin typeface="Gill Sans MT"/>
                <a:ea typeface="Times New Roman"/>
              </a:rPr>
              <a:t>NPCLQS-O)</a:t>
            </a:r>
            <a:endParaRPr lang="nb-NO" sz="16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Gill Sans MT"/>
                <a:ea typeface="Times New Roman"/>
              </a:rPr>
              <a:t>Fixed Sample (FIXED)</a:t>
            </a:r>
            <a:endParaRPr lang="nb-NO" sz="16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nb-NO" sz="16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Times New Roman"/>
              </a:rPr>
              <a:t>Natural randomization (all sampling units are convenient):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>
                <a:solidFill>
                  <a:srgbClr val="262626"/>
                </a:solidFill>
                <a:latin typeface="Gill Sans MT"/>
                <a:ea typeface="Times New Roman"/>
              </a:rPr>
              <a:t>Non-Probabilistic Quasi Simple Random Sampling (NPQSRSWOR ... )</a:t>
            </a:r>
            <a:endParaRPr lang="nb-NO" sz="1600" b="0" strike="noStrike" spc="-1">
              <a:latin typeface="Arial"/>
            </a:endParaRPr>
          </a:p>
        </p:txBody>
      </p:sp>
      <p:pic>
        <p:nvPicPr>
          <p:cNvPr id="244" name="Picture 3"/>
          <p:cNvPicPr/>
          <p:nvPr/>
        </p:nvPicPr>
        <p:blipFill>
          <a:blip r:embed="rId2"/>
          <a:stretch/>
        </p:blipFill>
        <p:spPr>
          <a:xfrm>
            <a:off x="6580800" y="2907360"/>
            <a:ext cx="4555080" cy="25628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Norwegian port sampling no 64N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800" b="0" strike="noStrike" spc="-1" dirty="0">
                <a:solidFill>
                  <a:srgbClr val="262626"/>
                </a:solidFill>
                <a:latin typeface="Gill Sans MT"/>
              </a:rPr>
              <a:t>Norwegian port sampling no 64N is a </a:t>
            </a:r>
            <a:r>
              <a:rPr lang="en-GB" sz="1800" spc="-1" dirty="0">
                <a:solidFill>
                  <a:srgbClr val="262626"/>
                </a:solidFill>
                <a:latin typeface="Gill Sans MT"/>
              </a:rPr>
              <a:t>pragmatic sampling</a:t>
            </a:r>
            <a:r>
              <a:rPr lang="en-GB" sz="1800" b="0" strike="noStrike" spc="-1" dirty="0">
                <a:solidFill>
                  <a:srgbClr val="262626"/>
                </a:solidFill>
                <a:latin typeface="Gill Sans MT"/>
              </a:rPr>
              <a:t> program </a:t>
            </a:r>
            <a:r>
              <a:rPr lang="en-GB" sz="1800" spc="-1" dirty="0">
                <a:solidFill>
                  <a:srgbClr val="262626"/>
                </a:solidFill>
                <a:latin typeface="Gill Sans MT"/>
              </a:rPr>
              <a:t>for which</a:t>
            </a:r>
            <a:r>
              <a:rPr lang="en-GB" sz="18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en-GB" sz="1800" spc="-1" dirty="0">
                <a:solidFill>
                  <a:srgbClr val="262626"/>
                </a:solidFill>
                <a:latin typeface="Gill Sans MT"/>
              </a:rPr>
              <a:t>we can</a:t>
            </a:r>
            <a:r>
              <a:rPr lang="en-GB" sz="18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en-GB" sz="1800" spc="-1" dirty="0">
                <a:solidFill>
                  <a:srgbClr val="262626"/>
                </a:solidFill>
                <a:latin typeface="Gill Sans MT"/>
              </a:rPr>
              <a:t>records approximate </a:t>
            </a:r>
            <a:r>
              <a:rPr lang="en-GB" sz="1800" b="0" strike="noStrike" spc="-1" dirty="0">
                <a:solidFill>
                  <a:srgbClr val="262626"/>
                </a:solidFill>
                <a:latin typeface="Gill Sans MT"/>
              </a:rPr>
              <a:t>design</a:t>
            </a:r>
            <a:r>
              <a:rPr lang="en-GB" sz="1800" spc="-1" dirty="0">
                <a:solidFill>
                  <a:srgbClr val="262626"/>
                </a:solidFill>
                <a:latin typeface="Gill Sans MT"/>
              </a:rPr>
              <a:t> parameters</a:t>
            </a:r>
            <a:r>
              <a:rPr lang="en-GB" sz="1800" b="0" strike="noStrike" spc="-1" dirty="0">
                <a:solidFill>
                  <a:srgbClr val="262626"/>
                </a:solidFill>
                <a:latin typeface="Gill Sans MT"/>
              </a:rPr>
              <a:t>:</a:t>
            </a:r>
            <a:endParaRPr lang="nb-NO" sz="1800" b="0" strike="noStrike" spc="-1" dirty="0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 dirty="0">
                <a:solidFill>
                  <a:srgbClr val="262626"/>
                </a:solidFill>
                <a:latin typeface="Gill Sans MT"/>
              </a:rPr>
              <a:t>Hierarchies identified</a:t>
            </a:r>
            <a:endParaRPr lang="nb-NO" sz="1600" b="0" strike="noStrike" spc="-1" dirty="0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en-GB" sz="1600" b="0" strike="noStrike" spc="-1" dirty="0">
                <a:solidFill>
                  <a:srgbClr val="262626"/>
                </a:solidFill>
                <a:latin typeface="Gill Sans MT"/>
              </a:rPr>
              <a:t>Sampling frame and zero samples can be identified post-hoc from sales notes.</a:t>
            </a:r>
            <a:endParaRPr lang="nb-NO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pic>
        <p:nvPicPr>
          <p:cNvPr id="253" name="Picture 5" descr="\\storage-lk.slu.se\home$\nupr0001\My Documents\006 - ICES WGs\20180403_ICES_WKRDB_SPEC\20180615_v1.15\Hierarchy_5.png"/>
          <p:cNvPicPr/>
          <p:nvPr/>
        </p:nvPicPr>
        <p:blipFill>
          <a:blip r:embed="rId4"/>
          <a:stretch/>
        </p:blipFill>
        <p:spPr>
          <a:xfrm>
            <a:off x="6863400" y="4559040"/>
            <a:ext cx="5307120" cy="2237760"/>
          </a:xfrm>
          <a:prstGeom prst="rect">
            <a:avLst/>
          </a:prstGeom>
          <a:ln w="0">
            <a:noFill/>
          </a:ln>
        </p:spPr>
      </p:pic>
      <p:sp>
        <p:nvSpPr>
          <p:cNvPr id="254" name="Freeform 9"/>
          <p:cNvSpPr/>
          <p:nvPr/>
        </p:nvSpPr>
        <p:spPr>
          <a:xfrm>
            <a:off x="3706560" y="326520"/>
            <a:ext cx="8196120" cy="6579720"/>
          </a:xfrm>
          <a:custGeom>
            <a:avLst/>
            <a:gdLst/>
            <a:ahLst/>
            <a:cxnLst/>
            <a:rect l="l" t="t" r="r" b="b"/>
            <a:pathLst>
              <a:path w="8196943" h="6580415">
                <a:moveTo>
                  <a:pt x="8033657" y="1371600"/>
                </a:moveTo>
                <a:cubicBezTo>
                  <a:pt x="7856271" y="1247430"/>
                  <a:pt x="7891380" y="1320329"/>
                  <a:pt x="7854043" y="1208315"/>
                </a:cubicBezTo>
                <a:cubicBezTo>
                  <a:pt x="7870371" y="1202872"/>
                  <a:pt x="7889588" y="1202738"/>
                  <a:pt x="7903028" y="1191986"/>
                </a:cubicBezTo>
                <a:cubicBezTo>
                  <a:pt x="7918352" y="1179726"/>
                  <a:pt x="7919043" y="1153401"/>
                  <a:pt x="7935685" y="1143000"/>
                </a:cubicBezTo>
                <a:cubicBezTo>
                  <a:pt x="7964876" y="1124755"/>
                  <a:pt x="8005015" y="1129438"/>
                  <a:pt x="8033657" y="1110343"/>
                </a:cubicBezTo>
                <a:lnTo>
                  <a:pt x="8082643" y="1077686"/>
                </a:lnTo>
                <a:cubicBezTo>
                  <a:pt x="8088086" y="1061357"/>
                  <a:pt x="8090612" y="1043746"/>
                  <a:pt x="8098971" y="1028700"/>
                </a:cubicBezTo>
                <a:cubicBezTo>
                  <a:pt x="8118032" y="994390"/>
                  <a:pt x="8151873" y="967964"/>
                  <a:pt x="8164285" y="930729"/>
                </a:cubicBezTo>
                <a:cubicBezTo>
                  <a:pt x="8191084" y="850335"/>
                  <a:pt x="8177784" y="898721"/>
                  <a:pt x="8196943" y="783772"/>
                </a:cubicBezTo>
                <a:cubicBezTo>
                  <a:pt x="8191500" y="740229"/>
                  <a:pt x="8192160" y="695479"/>
                  <a:pt x="8180614" y="653143"/>
                </a:cubicBezTo>
                <a:cubicBezTo>
                  <a:pt x="8170217" y="615020"/>
                  <a:pt x="8137672" y="599465"/>
                  <a:pt x="8115300" y="571500"/>
                </a:cubicBezTo>
                <a:cubicBezTo>
                  <a:pt x="8103041" y="556176"/>
                  <a:pt x="8095414" y="537415"/>
                  <a:pt x="8082643" y="522515"/>
                </a:cubicBezTo>
                <a:cubicBezTo>
                  <a:pt x="8062605" y="499138"/>
                  <a:pt x="8034407" y="482819"/>
                  <a:pt x="8017328" y="457200"/>
                </a:cubicBezTo>
                <a:cubicBezTo>
                  <a:pt x="8006442" y="440872"/>
                  <a:pt x="7997234" y="423291"/>
                  <a:pt x="7984671" y="408215"/>
                </a:cubicBezTo>
                <a:cubicBezTo>
                  <a:pt x="7969888" y="390475"/>
                  <a:pt x="7953425" y="374012"/>
                  <a:pt x="7935685" y="359229"/>
                </a:cubicBezTo>
                <a:cubicBezTo>
                  <a:pt x="7908492" y="336568"/>
                  <a:pt x="7852100" y="306201"/>
                  <a:pt x="7821385" y="293915"/>
                </a:cubicBezTo>
                <a:cubicBezTo>
                  <a:pt x="7704442" y="247138"/>
                  <a:pt x="7728687" y="265838"/>
                  <a:pt x="7592785" y="244929"/>
                </a:cubicBezTo>
                <a:cubicBezTo>
                  <a:pt x="7565355" y="240709"/>
                  <a:pt x="7538067" y="235331"/>
                  <a:pt x="7511143" y="228600"/>
                </a:cubicBezTo>
                <a:cubicBezTo>
                  <a:pt x="7494445" y="224426"/>
                  <a:pt x="7479196" y="214706"/>
                  <a:pt x="7462157" y="212272"/>
                </a:cubicBezTo>
                <a:cubicBezTo>
                  <a:pt x="7402643" y="203770"/>
                  <a:pt x="7342414" y="201386"/>
                  <a:pt x="7282543" y="195943"/>
                </a:cubicBezTo>
                <a:lnTo>
                  <a:pt x="7184571" y="163286"/>
                </a:lnTo>
                <a:lnTo>
                  <a:pt x="7135585" y="146958"/>
                </a:lnTo>
                <a:cubicBezTo>
                  <a:pt x="7113814" y="152401"/>
                  <a:pt x="7088943" y="150838"/>
                  <a:pt x="7070271" y="163286"/>
                </a:cubicBezTo>
                <a:cubicBezTo>
                  <a:pt x="7043140" y="181373"/>
                  <a:pt x="7030599" y="233315"/>
                  <a:pt x="7021285" y="261258"/>
                </a:cubicBezTo>
                <a:cubicBezTo>
                  <a:pt x="6917313" y="226599"/>
                  <a:pt x="7020410" y="276273"/>
                  <a:pt x="6955971" y="179615"/>
                </a:cubicBezTo>
                <a:cubicBezTo>
                  <a:pt x="6945085" y="163286"/>
                  <a:pt x="6923314" y="157844"/>
                  <a:pt x="6906985" y="146958"/>
                </a:cubicBezTo>
                <a:cubicBezTo>
                  <a:pt x="6901542" y="130629"/>
                  <a:pt x="6901409" y="111412"/>
                  <a:pt x="6890657" y="97972"/>
                </a:cubicBezTo>
                <a:cubicBezTo>
                  <a:pt x="6859461" y="58977"/>
                  <a:pt x="6832125" y="68706"/>
                  <a:pt x="6792685" y="48986"/>
                </a:cubicBezTo>
                <a:cubicBezTo>
                  <a:pt x="6679922" y="-7396"/>
                  <a:pt x="6814319" y="33984"/>
                  <a:pt x="6678385" y="0"/>
                </a:cubicBezTo>
                <a:cubicBezTo>
                  <a:pt x="6618514" y="5443"/>
                  <a:pt x="6558285" y="7827"/>
                  <a:pt x="6498771" y="16329"/>
                </a:cubicBezTo>
                <a:cubicBezTo>
                  <a:pt x="6481732" y="18763"/>
                  <a:pt x="6464106" y="23111"/>
                  <a:pt x="6449785" y="32658"/>
                </a:cubicBezTo>
                <a:cubicBezTo>
                  <a:pt x="6430572" y="45467"/>
                  <a:pt x="6418540" y="66860"/>
                  <a:pt x="6400800" y="81643"/>
                </a:cubicBezTo>
                <a:cubicBezTo>
                  <a:pt x="6385724" y="94206"/>
                  <a:pt x="6368143" y="103414"/>
                  <a:pt x="6351814" y="114300"/>
                </a:cubicBezTo>
                <a:cubicBezTo>
                  <a:pt x="6338533" y="154141"/>
                  <a:pt x="6334481" y="180619"/>
                  <a:pt x="6302828" y="212272"/>
                </a:cubicBezTo>
                <a:cubicBezTo>
                  <a:pt x="6288952" y="226149"/>
                  <a:pt x="6269167" y="232670"/>
                  <a:pt x="6253843" y="244929"/>
                </a:cubicBezTo>
                <a:cubicBezTo>
                  <a:pt x="6241822" y="254546"/>
                  <a:pt x="6234955" y="270701"/>
                  <a:pt x="6221185" y="277586"/>
                </a:cubicBezTo>
                <a:cubicBezTo>
                  <a:pt x="6190396" y="292981"/>
                  <a:pt x="6155871" y="299357"/>
                  <a:pt x="6123214" y="310243"/>
                </a:cubicBezTo>
                <a:lnTo>
                  <a:pt x="6025243" y="342900"/>
                </a:lnTo>
                <a:lnTo>
                  <a:pt x="5976257" y="359229"/>
                </a:lnTo>
                <a:cubicBezTo>
                  <a:pt x="5970814" y="342900"/>
                  <a:pt x="5964656" y="326793"/>
                  <a:pt x="5959928" y="310243"/>
                </a:cubicBezTo>
                <a:cubicBezTo>
                  <a:pt x="5953763" y="288665"/>
                  <a:pt x="5957619" y="262453"/>
                  <a:pt x="5943600" y="244929"/>
                </a:cubicBezTo>
                <a:cubicBezTo>
                  <a:pt x="5932848" y="231489"/>
                  <a:pt x="5911548" y="231679"/>
                  <a:pt x="5894614" y="228600"/>
                </a:cubicBezTo>
                <a:cubicBezTo>
                  <a:pt x="5851440" y="220750"/>
                  <a:pt x="5807528" y="217715"/>
                  <a:pt x="5763985" y="212272"/>
                </a:cubicBezTo>
                <a:cubicBezTo>
                  <a:pt x="5720442" y="217715"/>
                  <a:pt x="5676264" y="219405"/>
                  <a:pt x="5633357" y="228600"/>
                </a:cubicBezTo>
                <a:cubicBezTo>
                  <a:pt x="5599697" y="235813"/>
                  <a:pt x="5564027" y="242163"/>
                  <a:pt x="5535385" y="261258"/>
                </a:cubicBezTo>
                <a:cubicBezTo>
                  <a:pt x="5467110" y="306774"/>
                  <a:pt x="5436391" y="318003"/>
                  <a:pt x="5388428" y="375558"/>
                </a:cubicBezTo>
                <a:cubicBezTo>
                  <a:pt x="5375865" y="390634"/>
                  <a:pt x="5366657" y="408215"/>
                  <a:pt x="5355771" y="424543"/>
                </a:cubicBezTo>
                <a:cubicBezTo>
                  <a:pt x="5309517" y="563312"/>
                  <a:pt x="5374027" y="394117"/>
                  <a:pt x="5306785" y="506186"/>
                </a:cubicBezTo>
                <a:cubicBezTo>
                  <a:pt x="5297930" y="520945"/>
                  <a:pt x="5300004" y="540851"/>
                  <a:pt x="5290457" y="555172"/>
                </a:cubicBezTo>
                <a:cubicBezTo>
                  <a:pt x="5277648" y="574386"/>
                  <a:pt x="5256254" y="586418"/>
                  <a:pt x="5241471" y="604158"/>
                </a:cubicBezTo>
                <a:cubicBezTo>
                  <a:pt x="5228908" y="619234"/>
                  <a:pt x="5217590" y="635591"/>
                  <a:pt x="5208814" y="653143"/>
                </a:cubicBezTo>
                <a:cubicBezTo>
                  <a:pt x="5201117" y="668538"/>
                  <a:pt x="5203237" y="688689"/>
                  <a:pt x="5192485" y="702129"/>
                </a:cubicBezTo>
                <a:cubicBezTo>
                  <a:pt x="5165199" y="736237"/>
                  <a:pt x="5130525" y="735682"/>
                  <a:pt x="5094514" y="751115"/>
                </a:cubicBezTo>
                <a:cubicBezTo>
                  <a:pt x="5072141" y="760703"/>
                  <a:pt x="5050971" y="772886"/>
                  <a:pt x="5029200" y="783772"/>
                </a:cubicBezTo>
                <a:cubicBezTo>
                  <a:pt x="5018314" y="800101"/>
                  <a:pt x="5008802" y="817434"/>
                  <a:pt x="4996543" y="832758"/>
                </a:cubicBezTo>
                <a:cubicBezTo>
                  <a:pt x="4903469" y="949099"/>
                  <a:pt x="5031749" y="763620"/>
                  <a:pt x="4931228" y="914400"/>
                </a:cubicBezTo>
                <a:cubicBezTo>
                  <a:pt x="4917948" y="954242"/>
                  <a:pt x="4913897" y="980718"/>
                  <a:pt x="4882243" y="1012372"/>
                </a:cubicBezTo>
                <a:cubicBezTo>
                  <a:pt x="4868366" y="1026249"/>
                  <a:pt x="4850810" y="1036253"/>
                  <a:pt x="4833257" y="1045029"/>
                </a:cubicBezTo>
                <a:cubicBezTo>
                  <a:pt x="4817862" y="1052726"/>
                  <a:pt x="4799317" y="1052999"/>
                  <a:pt x="4784271" y="1061358"/>
                </a:cubicBezTo>
                <a:cubicBezTo>
                  <a:pt x="4749961" y="1080419"/>
                  <a:pt x="4718957" y="1104901"/>
                  <a:pt x="4686300" y="1126672"/>
                </a:cubicBezTo>
                <a:lnTo>
                  <a:pt x="4637314" y="1159329"/>
                </a:lnTo>
                <a:cubicBezTo>
                  <a:pt x="4626428" y="1175658"/>
                  <a:pt x="4617580" y="1193546"/>
                  <a:pt x="4604657" y="1208315"/>
                </a:cubicBezTo>
                <a:cubicBezTo>
                  <a:pt x="4579313" y="1237279"/>
                  <a:pt x="4544363" y="1257935"/>
                  <a:pt x="4523014" y="1289958"/>
                </a:cubicBezTo>
                <a:cubicBezTo>
                  <a:pt x="4479471" y="1355272"/>
                  <a:pt x="4506685" y="1328057"/>
                  <a:pt x="4441371" y="1371600"/>
                </a:cubicBezTo>
                <a:cubicBezTo>
                  <a:pt x="4430485" y="1447800"/>
                  <a:pt x="4440566" y="1530126"/>
                  <a:pt x="4408714" y="1600200"/>
                </a:cubicBezTo>
                <a:cubicBezTo>
                  <a:pt x="4399158" y="1621222"/>
                  <a:pt x="4377261" y="1566243"/>
                  <a:pt x="4359728" y="1551215"/>
                </a:cubicBezTo>
                <a:cubicBezTo>
                  <a:pt x="4213108" y="1425541"/>
                  <a:pt x="4366973" y="1574788"/>
                  <a:pt x="4245428" y="1453243"/>
                </a:cubicBezTo>
                <a:cubicBezTo>
                  <a:pt x="4239985" y="1436915"/>
                  <a:pt x="4246312" y="1404258"/>
                  <a:pt x="4229100" y="1404258"/>
                </a:cubicBezTo>
                <a:cubicBezTo>
                  <a:pt x="4209476" y="1404258"/>
                  <a:pt x="4208702" y="1437919"/>
                  <a:pt x="4196443" y="1453243"/>
                </a:cubicBezTo>
                <a:cubicBezTo>
                  <a:pt x="4163841" y="1493995"/>
                  <a:pt x="4164720" y="1485588"/>
                  <a:pt x="4114800" y="1502229"/>
                </a:cubicBezTo>
                <a:cubicBezTo>
                  <a:pt x="3975198" y="1455696"/>
                  <a:pt x="4050986" y="1465302"/>
                  <a:pt x="3886200" y="1485900"/>
                </a:cubicBezTo>
                <a:cubicBezTo>
                  <a:pt x="3875314" y="1502229"/>
                  <a:pt x="3865802" y="1519562"/>
                  <a:pt x="3853543" y="1534886"/>
                </a:cubicBezTo>
                <a:cubicBezTo>
                  <a:pt x="3843926" y="1546907"/>
                  <a:pt x="3828806" y="1554342"/>
                  <a:pt x="3820885" y="1567543"/>
                </a:cubicBezTo>
                <a:cubicBezTo>
                  <a:pt x="3812030" y="1582302"/>
                  <a:pt x="3810000" y="1600200"/>
                  <a:pt x="3804557" y="1616529"/>
                </a:cubicBezTo>
                <a:cubicBezTo>
                  <a:pt x="3808623" y="1693777"/>
                  <a:pt x="3839213" y="1993753"/>
                  <a:pt x="3804557" y="2106386"/>
                </a:cubicBezTo>
                <a:cubicBezTo>
                  <a:pt x="3798786" y="2125143"/>
                  <a:pt x="3771900" y="2128157"/>
                  <a:pt x="3755571" y="2139043"/>
                </a:cubicBezTo>
                <a:cubicBezTo>
                  <a:pt x="3614222" y="2091927"/>
                  <a:pt x="3690810" y="2139733"/>
                  <a:pt x="3624943" y="2057400"/>
                </a:cubicBezTo>
                <a:cubicBezTo>
                  <a:pt x="3615326" y="2045379"/>
                  <a:pt x="3603171" y="2035629"/>
                  <a:pt x="3592285" y="2024743"/>
                </a:cubicBezTo>
                <a:cubicBezTo>
                  <a:pt x="3392566" y="2064688"/>
                  <a:pt x="3582182" y="2002190"/>
                  <a:pt x="3494314" y="2090058"/>
                </a:cubicBezTo>
                <a:cubicBezTo>
                  <a:pt x="3477102" y="2107270"/>
                  <a:pt x="3450134" y="2110638"/>
                  <a:pt x="3429000" y="2122715"/>
                </a:cubicBezTo>
                <a:cubicBezTo>
                  <a:pt x="3375955" y="2153026"/>
                  <a:pt x="3376058" y="2159328"/>
                  <a:pt x="3331028" y="2204358"/>
                </a:cubicBezTo>
                <a:cubicBezTo>
                  <a:pt x="3325585" y="2220686"/>
                  <a:pt x="3326870" y="2241173"/>
                  <a:pt x="3314700" y="2253343"/>
                </a:cubicBezTo>
                <a:cubicBezTo>
                  <a:pt x="3302529" y="2265514"/>
                  <a:pt x="3282753" y="2267238"/>
                  <a:pt x="3265714" y="2269672"/>
                </a:cubicBezTo>
                <a:cubicBezTo>
                  <a:pt x="3206200" y="2278174"/>
                  <a:pt x="3145971" y="2280557"/>
                  <a:pt x="3086100" y="2286000"/>
                </a:cubicBezTo>
                <a:cubicBezTo>
                  <a:pt x="3037857" y="2430730"/>
                  <a:pt x="3087656" y="2380171"/>
                  <a:pt x="2906485" y="2400300"/>
                </a:cubicBezTo>
                <a:cubicBezTo>
                  <a:pt x="2879271" y="2394857"/>
                  <a:pt x="2844467" y="2403596"/>
                  <a:pt x="2824843" y="2383972"/>
                </a:cubicBezTo>
                <a:cubicBezTo>
                  <a:pt x="2800502" y="2359631"/>
                  <a:pt x="2792185" y="2286000"/>
                  <a:pt x="2792185" y="2286000"/>
                </a:cubicBezTo>
                <a:cubicBezTo>
                  <a:pt x="2786742" y="2247900"/>
                  <a:pt x="2782742" y="2209566"/>
                  <a:pt x="2775857" y="2171700"/>
                </a:cubicBezTo>
                <a:cubicBezTo>
                  <a:pt x="2771843" y="2149621"/>
                  <a:pt x="2759528" y="2128827"/>
                  <a:pt x="2759528" y="2106386"/>
                </a:cubicBezTo>
                <a:cubicBezTo>
                  <a:pt x="2759528" y="1974085"/>
                  <a:pt x="2741424" y="1925637"/>
                  <a:pt x="2808514" y="1845129"/>
                </a:cubicBezTo>
                <a:cubicBezTo>
                  <a:pt x="2823297" y="1827389"/>
                  <a:pt x="2838286" y="1808952"/>
                  <a:pt x="2857500" y="1796143"/>
                </a:cubicBezTo>
                <a:cubicBezTo>
                  <a:pt x="2871821" y="1786596"/>
                  <a:pt x="2890157" y="1785258"/>
                  <a:pt x="2906485" y="1779815"/>
                </a:cubicBezTo>
                <a:cubicBezTo>
                  <a:pt x="2922814" y="1768929"/>
                  <a:pt x="2937538" y="1755128"/>
                  <a:pt x="2955471" y="1747158"/>
                </a:cubicBezTo>
                <a:cubicBezTo>
                  <a:pt x="2986928" y="1733177"/>
                  <a:pt x="3053443" y="1714500"/>
                  <a:pt x="3053443" y="1714500"/>
                </a:cubicBezTo>
                <a:cubicBezTo>
                  <a:pt x="3091543" y="1719943"/>
                  <a:pt x="3130004" y="1723281"/>
                  <a:pt x="3167743" y="1730829"/>
                </a:cubicBezTo>
                <a:cubicBezTo>
                  <a:pt x="3184620" y="1734205"/>
                  <a:pt x="3206724" y="1733152"/>
                  <a:pt x="3216728" y="1747158"/>
                </a:cubicBezTo>
                <a:cubicBezTo>
                  <a:pt x="3236736" y="1775170"/>
                  <a:pt x="3238499" y="1812472"/>
                  <a:pt x="3249385" y="1845129"/>
                </a:cubicBezTo>
                <a:cubicBezTo>
                  <a:pt x="3254253" y="1859734"/>
                  <a:pt x="3271157" y="1866900"/>
                  <a:pt x="3282043" y="1877786"/>
                </a:cubicBezTo>
                <a:cubicBezTo>
                  <a:pt x="3287486" y="1894115"/>
                  <a:pt x="3290012" y="1911726"/>
                  <a:pt x="3298371" y="1926772"/>
                </a:cubicBezTo>
                <a:cubicBezTo>
                  <a:pt x="3391950" y="2095216"/>
                  <a:pt x="3343065" y="1962884"/>
                  <a:pt x="3380014" y="2073729"/>
                </a:cubicBezTo>
                <a:cubicBezTo>
                  <a:pt x="3374571" y="2106386"/>
                  <a:pt x="3385486" y="2146784"/>
                  <a:pt x="3363685" y="2171700"/>
                </a:cubicBezTo>
                <a:cubicBezTo>
                  <a:pt x="3341017" y="2197606"/>
                  <a:pt x="3265714" y="2204358"/>
                  <a:pt x="3265714" y="2204358"/>
                </a:cubicBezTo>
                <a:cubicBezTo>
                  <a:pt x="3246664" y="2232933"/>
                  <a:pt x="3224893" y="2279196"/>
                  <a:pt x="3184071" y="2286000"/>
                </a:cubicBezTo>
                <a:cubicBezTo>
                  <a:pt x="3167093" y="2288830"/>
                  <a:pt x="3151414" y="2275115"/>
                  <a:pt x="3135085" y="2269672"/>
                </a:cubicBezTo>
                <a:cubicBezTo>
                  <a:pt x="3058346" y="2346413"/>
                  <a:pt x="3105315" y="2305847"/>
                  <a:pt x="2988128" y="2383972"/>
                </a:cubicBezTo>
                <a:lnTo>
                  <a:pt x="2939143" y="2416629"/>
                </a:lnTo>
                <a:cubicBezTo>
                  <a:pt x="2836491" y="2390966"/>
                  <a:pt x="2889695" y="2416168"/>
                  <a:pt x="2792185" y="2318658"/>
                </a:cubicBezTo>
                <a:lnTo>
                  <a:pt x="2759528" y="2286000"/>
                </a:lnTo>
                <a:cubicBezTo>
                  <a:pt x="2611151" y="2307197"/>
                  <a:pt x="2657398" y="2265817"/>
                  <a:pt x="2612571" y="2400300"/>
                </a:cubicBezTo>
                <a:lnTo>
                  <a:pt x="2579914" y="2498272"/>
                </a:lnTo>
                <a:lnTo>
                  <a:pt x="2563585" y="2547258"/>
                </a:lnTo>
                <a:cubicBezTo>
                  <a:pt x="2564398" y="2551325"/>
                  <a:pt x="2582854" y="2661149"/>
                  <a:pt x="2596243" y="2677886"/>
                </a:cubicBezTo>
                <a:cubicBezTo>
                  <a:pt x="2608502" y="2693210"/>
                  <a:pt x="2645228" y="2690919"/>
                  <a:pt x="2645228" y="2710543"/>
                </a:cubicBezTo>
                <a:cubicBezTo>
                  <a:pt x="2645228" y="2727755"/>
                  <a:pt x="2612571" y="2699658"/>
                  <a:pt x="2596243" y="2694215"/>
                </a:cubicBezTo>
                <a:cubicBezTo>
                  <a:pt x="2578935" y="2682676"/>
                  <a:pt x="2526234" y="2652169"/>
                  <a:pt x="2514600" y="2628900"/>
                </a:cubicBezTo>
                <a:cubicBezTo>
                  <a:pt x="2499205" y="2598111"/>
                  <a:pt x="2481943" y="2530929"/>
                  <a:pt x="2481943" y="2530929"/>
                </a:cubicBezTo>
                <a:cubicBezTo>
                  <a:pt x="2476500" y="2547258"/>
                  <a:pt x="2476366" y="2566475"/>
                  <a:pt x="2465614" y="2579915"/>
                </a:cubicBezTo>
                <a:cubicBezTo>
                  <a:pt x="2420594" y="2636189"/>
                  <a:pt x="2382821" y="2606937"/>
                  <a:pt x="2318657" y="2596243"/>
                </a:cubicBezTo>
                <a:cubicBezTo>
                  <a:pt x="2291443" y="2601686"/>
                  <a:pt x="2263939" y="2605841"/>
                  <a:pt x="2237014" y="2612572"/>
                </a:cubicBezTo>
                <a:cubicBezTo>
                  <a:pt x="2220316" y="2616746"/>
                  <a:pt x="2198032" y="2614894"/>
                  <a:pt x="2188028" y="2628900"/>
                </a:cubicBezTo>
                <a:cubicBezTo>
                  <a:pt x="2168020" y="2656912"/>
                  <a:pt x="2155371" y="2726872"/>
                  <a:pt x="2155371" y="2726872"/>
                </a:cubicBezTo>
                <a:cubicBezTo>
                  <a:pt x="2149928" y="2781301"/>
                  <a:pt x="2147361" y="2836094"/>
                  <a:pt x="2139043" y="2890158"/>
                </a:cubicBezTo>
                <a:cubicBezTo>
                  <a:pt x="2136426" y="2907170"/>
                  <a:pt x="2126584" y="2922372"/>
                  <a:pt x="2122714" y="2939143"/>
                </a:cubicBezTo>
                <a:cubicBezTo>
                  <a:pt x="2068664" y="3173359"/>
                  <a:pt x="2113197" y="3033010"/>
                  <a:pt x="2073728" y="3151415"/>
                </a:cubicBezTo>
                <a:cubicBezTo>
                  <a:pt x="2068285" y="3265715"/>
                  <a:pt x="2066176" y="3380223"/>
                  <a:pt x="2057400" y="3494315"/>
                </a:cubicBezTo>
                <a:cubicBezTo>
                  <a:pt x="2055271" y="3521987"/>
                  <a:pt x="2045291" y="3548527"/>
                  <a:pt x="2041071" y="3575958"/>
                </a:cubicBezTo>
                <a:cubicBezTo>
                  <a:pt x="2034399" y="3619329"/>
                  <a:pt x="2030186" y="3663043"/>
                  <a:pt x="2024743" y="3706586"/>
                </a:cubicBezTo>
                <a:cubicBezTo>
                  <a:pt x="2013857" y="3663043"/>
                  <a:pt x="2034664" y="3590152"/>
                  <a:pt x="1992085" y="3575958"/>
                </a:cubicBezTo>
                <a:lnTo>
                  <a:pt x="1894114" y="3543300"/>
                </a:lnTo>
                <a:cubicBezTo>
                  <a:pt x="1868890" y="3505465"/>
                  <a:pt x="1848416" y="3442041"/>
                  <a:pt x="1779814" y="3510643"/>
                </a:cubicBezTo>
                <a:cubicBezTo>
                  <a:pt x="1755473" y="3534984"/>
                  <a:pt x="1747157" y="3608615"/>
                  <a:pt x="1747157" y="3608615"/>
                </a:cubicBezTo>
                <a:cubicBezTo>
                  <a:pt x="1736271" y="3592286"/>
                  <a:pt x="1718612" y="3578818"/>
                  <a:pt x="1714500" y="3559629"/>
                </a:cubicBezTo>
                <a:cubicBezTo>
                  <a:pt x="1673956" y="3370426"/>
                  <a:pt x="1761691" y="3358843"/>
                  <a:pt x="1649185" y="3396343"/>
                </a:cubicBezTo>
                <a:cubicBezTo>
                  <a:pt x="1627414" y="3429000"/>
                  <a:pt x="1616528" y="3472544"/>
                  <a:pt x="1583871" y="3494315"/>
                </a:cubicBezTo>
                <a:cubicBezTo>
                  <a:pt x="1471579" y="3569176"/>
                  <a:pt x="1523135" y="3547217"/>
                  <a:pt x="1436914" y="3575958"/>
                </a:cubicBezTo>
                <a:cubicBezTo>
                  <a:pt x="1415143" y="3570515"/>
                  <a:pt x="1380886" y="3580059"/>
                  <a:pt x="1371600" y="3559629"/>
                </a:cubicBezTo>
                <a:cubicBezTo>
                  <a:pt x="1348965" y="3509832"/>
                  <a:pt x="1367571" y="3449642"/>
                  <a:pt x="1355271" y="3396343"/>
                </a:cubicBezTo>
                <a:cubicBezTo>
                  <a:pt x="1350858" y="3377221"/>
                  <a:pt x="1331390" y="3364910"/>
                  <a:pt x="1322614" y="3347358"/>
                </a:cubicBezTo>
                <a:cubicBezTo>
                  <a:pt x="1309562" y="3321254"/>
                  <a:pt x="1296934" y="3257478"/>
                  <a:pt x="1289957" y="3233058"/>
                </a:cubicBezTo>
                <a:cubicBezTo>
                  <a:pt x="1285229" y="3216508"/>
                  <a:pt x="1279071" y="3200401"/>
                  <a:pt x="1273628" y="3184072"/>
                </a:cubicBezTo>
                <a:cubicBezTo>
                  <a:pt x="1262742" y="3200401"/>
                  <a:pt x="1248941" y="3215125"/>
                  <a:pt x="1240971" y="3233058"/>
                </a:cubicBezTo>
                <a:cubicBezTo>
                  <a:pt x="1226990" y="3264515"/>
                  <a:pt x="1219200" y="3298372"/>
                  <a:pt x="1208314" y="3331029"/>
                </a:cubicBezTo>
                <a:lnTo>
                  <a:pt x="1175657" y="3429000"/>
                </a:lnTo>
                <a:cubicBezTo>
                  <a:pt x="1170214" y="3445329"/>
                  <a:pt x="1167025" y="3462591"/>
                  <a:pt x="1159328" y="3477986"/>
                </a:cubicBezTo>
                <a:lnTo>
                  <a:pt x="1126671" y="3543300"/>
                </a:lnTo>
                <a:cubicBezTo>
                  <a:pt x="1121228" y="3565072"/>
                  <a:pt x="1120379" y="3588543"/>
                  <a:pt x="1110343" y="3608615"/>
                </a:cubicBezTo>
                <a:cubicBezTo>
                  <a:pt x="1087544" y="3654213"/>
                  <a:pt x="1015816" y="3661895"/>
                  <a:pt x="979714" y="3673929"/>
                </a:cubicBezTo>
                <a:cubicBezTo>
                  <a:pt x="912112" y="3696463"/>
                  <a:pt x="945048" y="3680711"/>
                  <a:pt x="881743" y="3722915"/>
                </a:cubicBezTo>
                <a:cubicBezTo>
                  <a:pt x="854217" y="3764202"/>
                  <a:pt x="842415" y="3772595"/>
                  <a:pt x="832757" y="3820886"/>
                </a:cubicBezTo>
                <a:cubicBezTo>
                  <a:pt x="825209" y="3858625"/>
                  <a:pt x="830244" y="3899264"/>
                  <a:pt x="816428" y="3935186"/>
                </a:cubicBezTo>
                <a:cubicBezTo>
                  <a:pt x="802338" y="3971819"/>
                  <a:pt x="788349" y="4020747"/>
                  <a:pt x="751114" y="4033158"/>
                </a:cubicBezTo>
                <a:lnTo>
                  <a:pt x="702128" y="4049486"/>
                </a:lnTo>
                <a:cubicBezTo>
                  <a:pt x="684824" y="4061022"/>
                  <a:pt x="632118" y="4091535"/>
                  <a:pt x="620485" y="4114800"/>
                </a:cubicBezTo>
                <a:cubicBezTo>
                  <a:pt x="605090" y="4145590"/>
                  <a:pt x="606923" y="4184130"/>
                  <a:pt x="587828" y="4212772"/>
                </a:cubicBezTo>
                <a:cubicBezTo>
                  <a:pt x="566057" y="4245429"/>
                  <a:pt x="534926" y="4273508"/>
                  <a:pt x="522514" y="4310743"/>
                </a:cubicBezTo>
                <a:cubicBezTo>
                  <a:pt x="517071" y="4327072"/>
                  <a:pt x="510913" y="4343179"/>
                  <a:pt x="506185" y="4359729"/>
                </a:cubicBezTo>
                <a:cubicBezTo>
                  <a:pt x="500020" y="4381307"/>
                  <a:pt x="499893" y="4404971"/>
                  <a:pt x="489857" y="4425043"/>
                </a:cubicBezTo>
                <a:cubicBezTo>
                  <a:pt x="472304" y="4460149"/>
                  <a:pt x="452297" y="4495262"/>
                  <a:pt x="424543" y="4523015"/>
                </a:cubicBezTo>
                <a:cubicBezTo>
                  <a:pt x="373138" y="4574419"/>
                  <a:pt x="393981" y="4563313"/>
                  <a:pt x="293914" y="4588329"/>
                </a:cubicBezTo>
                <a:lnTo>
                  <a:pt x="163285" y="4620986"/>
                </a:lnTo>
                <a:cubicBezTo>
                  <a:pt x="97454" y="4719733"/>
                  <a:pt x="152812" y="4620873"/>
                  <a:pt x="114300" y="4800600"/>
                </a:cubicBezTo>
                <a:cubicBezTo>
                  <a:pt x="107087" y="4834260"/>
                  <a:pt x="92529" y="4865915"/>
                  <a:pt x="81643" y="4898572"/>
                </a:cubicBezTo>
                <a:lnTo>
                  <a:pt x="32657" y="5045529"/>
                </a:lnTo>
                <a:cubicBezTo>
                  <a:pt x="27214" y="5061858"/>
                  <a:pt x="20502" y="5077817"/>
                  <a:pt x="16328" y="5094515"/>
                </a:cubicBezTo>
                <a:lnTo>
                  <a:pt x="0" y="5159829"/>
                </a:lnTo>
                <a:cubicBezTo>
                  <a:pt x="16328" y="5165272"/>
                  <a:pt x="32108" y="5179534"/>
                  <a:pt x="48985" y="5176158"/>
                </a:cubicBezTo>
                <a:cubicBezTo>
                  <a:pt x="64081" y="5173139"/>
                  <a:pt x="69621" y="5153117"/>
                  <a:pt x="81643" y="5143500"/>
                </a:cubicBezTo>
                <a:cubicBezTo>
                  <a:pt x="96967" y="5131241"/>
                  <a:pt x="114300" y="5121729"/>
                  <a:pt x="130628" y="5110843"/>
                </a:cubicBezTo>
                <a:cubicBezTo>
                  <a:pt x="141514" y="5094515"/>
                  <a:pt x="154509" y="5079410"/>
                  <a:pt x="163285" y="5061858"/>
                </a:cubicBezTo>
                <a:cubicBezTo>
                  <a:pt x="176335" y="5035758"/>
                  <a:pt x="188968" y="4971972"/>
                  <a:pt x="195943" y="4947558"/>
                </a:cubicBezTo>
                <a:cubicBezTo>
                  <a:pt x="200671" y="4931008"/>
                  <a:pt x="207543" y="4915122"/>
                  <a:pt x="212271" y="4898572"/>
                </a:cubicBezTo>
                <a:cubicBezTo>
                  <a:pt x="218436" y="4876994"/>
                  <a:pt x="222435" y="4854836"/>
                  <a:pt x="228600" y="4833258"/>
                </a:cubicBezTo>
                <a:cubicBezTo>
                  <a:pt x="233328" y="4816708"/>
                  <a:pt x="230922" y="4794276"/>
                  <a:pt x="244928" y="4784272"/>
                </a:cubicBezTo>
                <a:cubicBezTo>
                  <a:pt x="272940" y="4764264"/>
                  <a:pt x="310243" y="4762501"/>
                  <a:pt x="342900" y="4751615"/>
                </a:cubicBezTo>
                <a:lnTo>
                  <a:pt x="391885" y="4735286"/>
                </a:lnTo>
                <a:cubicBezTo>
                  <a:pt x="402771" y="4724400"/>
                  <a:pt x="414926" y="4714650"/>
                  <a:pt x="424543" y="4702629"/>
                </a:cubicBezTo>
                <a:cubicBezTo>
                  <a:pt x="436802" y="4687305"/>
                  <a:pt x="443323" y="4667520"/>
                  <a:pt x="457200" y="4653643"/>
                </a:cubicBezTo>
                <a:cubicBezTo>
                  <a:pt x="471076" y="4639766"/>
                  <a:pt x="490861" y="4633245"/>
                  <a:pt x="506185" y="4620986"/>
                </a:cubicBezTo>
                <a:cubicBezTo>
                  <a:pt x="518206" y="4611369"/>
                  <a:pt x="526822" y="4597946"/>
                  <a:pt x="538843" y="4588329"/>
                </a:cubicBezTo>
                <a:cubicBezTo>
                  <a:pt x="568538" y="4564573"/>
                  <a:pt x="598690" y="4545697"/>
                  <a:pt x="636814" y="4539343"/>
                </a:cubicBezTo>
                <a:cubicBezTo>
                  <a:pt x="685431" y="4531240"/>
                  <a:pt x="734785" y="4528458"/>
                  <a:pt x="783771" y="4523015"/>
                </a:cubicBezTo>
                <a:cubicBezTo>
                  <a:pt x="849490" y="4501108"/>
                  <a:pt x="859943" y="4489510"/>
                  <a:pt x="947057" y="4523015"/>
                </a:cubicBezTo>
                <a:cubicBezTo>
                  <a:pt x="983690" y="4537105"/>
                  <a:pt x="1045028" y="4588329"/>
                  <a:pt x="1045028" y="4588329"/>
                </a:cubicBezTo>
                <a:cubicBezTo>
                  <a:pt x="1090911" y="4584158"/>
                  <a:pt x="1210803" y="4587084"/>
                  <a:pt x="1273628" y="4555672"/>
                </a:cubicBezTo>
                <a:cubicBezTo>
                  <a:pt x="1291181" y="4546896"/>
                  <a:pt x="1304681" y="4530985"/>
                  <a:pt x="1322614" y="4523015"/>
                </a:cubicBezTo>
                <a:cubicBezTo>
                  <a:pt x="1354071" y="4509034"/>
                  <a:pt x="1387928" y="4501244"/>
                  <a:pt x="1420585" y="4490358"/>
                </a:cubicBezTo>
                <a:lnTo>
                  <a:pt x="1469571" y="4474029"/>
                </a:lnTo>
                <a:lnTo>
                  <a:pt x="1518557" y="4457700"/>
                </a:lnTo>
                <a:cubicBezTo>
                  <a:pt x="1545771" y="4463143"/>
                  <a:pt x="1583548" y="4451826"/>
                  <a:pt x="1600200" y="4474029"/>
                </a:cubicBezTo>
                <a:cubicBezTo>
                  <a:pt x="1611975" y="4489729"/>
                  <a:pt x="1579802" y="4507691"/>
                  <a:pt x="1567543" y="4523015"/>
                </a:cubicBezTo>
                <a:cubicBezTo>
                  <a:pt x="1557926" y="4535036"/>
                  <a:pt x="1544502" y="4543651"/>
                  <a:pt x="1534885" y="4555672"/>
                </a:cubicBezTo>
                <a:cubicBezTo>
                  <a:pt x="1522626" y="4570996"/>
                  <a:pt x="1516105" y="4590781"/>
                  <a:pt x="1502228" y="4604658"/>
                </a:cubicBezTo>
                <a:cubicBezTo>
                  <a:pt x="1488352" y="4618535"/>
                  <a:pt x="1468567" y="4625056"/>
                  <a:pt x="1453243" y="4637315"/>
                </a:cubicBezTo>
                <a:cubicBezTo>
                  <a:pt x="1441222" y="4646932"/>
                  <a:pt x="1431471" y="4659086"/>
                  <a:pt x="1420585" y="4669972"/>
                </a:cubicBezTo>
                <a:cubicBezTo>
                  <a:pt x="1388798" y="4765336"/>
                  <a:pt x="1429128" y="4677758"/>
                  <a:pt x="1355271" y="4751615"/>
                </a:cubicBezTo>
                <a:cubicBezTo>
                  <a:pt x="1321901" y="4784985"/>
                  <a:pt x="1330351" y="4809022"/>
                  <a:pt x="1289957" y="4833258"/>
                </a:cubicBezTo>
                <a:cubicBezTo>
                  <a:pt x="1275198" y="4842113"/>
                  <a:pt x="1257300" y="4844143"/>
                  <a:pt x="1240971" y="4849586"/>
                </a:cubicBezTo>
                <a:cubicBezTo>
                  <a:pt x="1148107" y="4942450"/>
                  <a:pt x="1237525" y="4867637"/>
                  <a:pt x="1143000" y="4914900"/>
                </a:cubicBezTo>
                <a:cubicBezTo>
                  <a:pt x="1016390" y="4978206"/>
                  <a:pt x="1168152" y="4922846"/>
                  <a:pt x="1045028" y="4963886"/>
                </a:cubicBezTo>
                <a:cubicBezTo>
                  <a:pt x="1034142" y="4980215"/>
                  <a:pt x="1014324" y="4993345"/>
                  <a:pt x="1012371" y="5012872"/>
                </a:cubicBezTo>
                <a:cubicBezTo>
                  <a:pt x="1009864" y="5037940"/>
                  <a:pt x="1026042" y="5138186"/>
                  <a:pt x="1045028" y="5176158"/>
                </a:cubicBezTo>
                <a:cubicBezTo>
                  <a:pt x="1053804" y="5193711"/>
                  <a:pt x="1066799" y="5208815"/>
                  <a:pt x="1077685" y="5225143"/>
                </a:cubicBezTo>
                <a:cubicBezTo>
                  <a:pt x="1072242" y="5268686"/>
                  <a:pt x="1079179" y="5315672"/>
                  <a:pt x="1061357" y="5355772"/>
                </a:cubicBezTo>
                <a:cubicBezTo>
                  <a:pt x="1054367" y="5371500"/>
                  <a:pt x="1029450" y="5369965"/>
                  <a:pt x="1012371" y="5372100"/>
                </a:cubicBezTo>
                <a:cubicBezTo>
                  <a:pt x="941953" y="5380902"/>
                  <a:pt x="870857" y="5382986"/>
                  <a:pt x="800100" y="5388429"/>
                </a:cubicBezTo>
                <a:cubicBezTo>
                  <a:pt x="648678" y="5438904"/>
                  <a:pt x="867918" y="5348267"/>
                  <a:pt x="767443" y="5649686"/>
                </a:cubicBezTo>
                <a:lnTo>
                  <a:pt x="734785" y="5747658"/>
                </a:lnTo>
                <a:cubicBezTo>
                  <a:pt x="734785" y="5747659"/>
                  <a:pt x="702129" y="5845629"/>
                  <a:pt x="702128" y="5845629"/>
                </a:cubicBezTo>
                <a:cubicBezTo>
                  <a:pt x="584679" y="5884780"/>
                  <a:pt x="731349" y="5837280"/>
                  <a:pt x="587828" y="5878286"/>
                </a:cubicBezTo>
                <a:cubicBezTo>
                  <a:pt x="571279" y="5883014"/>
                  <a:pt x="555392" y="5889887"/>
                  <a:pt x="538843" y="5894615"/>
                </a:cubicBezTo>
                <a:cubicBezTo>
                  <a:pt x="366087" y="5943974"/>
                  <a:pt x="608397" y="5865986"/>
                  <a:pt x="375557" y="5943600"/>
                </a:cubicBezTo>
                <a:lnTo>
                  <a:pt x="326571" y="5959929"/>
                </a:lnTo>
                <a:lnTo>
                  <a:pt x="277585" y="5976258"/>
                </a:lnTo>
                <a:cubicBezTo>
                  <a:pt x="253375" y="6315205"/>
                  <a:pt x="335231" y="6159707"/>
                  <a:pt x="212271" y="6221186"/>
                </a:cubicBezTo>
                <a:cubicBezTo>
                  <a:pt x="194718" y="6229962"/>
                  <a:pt x="179614" y="6242957"/>
                  <a:pt x="163285" y="6253843"/>
                </a:cubicBezTo>
                <a:cubicBezTo>
                  <a:pt x="153836" y="6395583"/>
                  <a:pt x="171145" y="6446466"/>
                  <a:pt x="130628" y="6547758"/>
                </a:cubicBezTo>
                <a:cubicBezTo>
                  <a:pt x="126108" y="6559058"/>
                  <a:pt x="119743" y="6569529"/>
                  <a:pt x="114300" y="6580415"/>
                </a:cubicBezTo>
              </a:path>
            </a:pathLst>
          </a:custGeom>
          <a:noFill/>
          <a:ln>
            <a:solidFill>
              <a:srgbClr val="000000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TextBox 13"/>
          <p:cNvSpPr/>
          <p:nvPr/>
        </p:nvSpPr>
        <p:spPr>
          <a:xfrm>
            <a:off x="-249120" y="2122560"/>
            <a:ext cx="4090320" cy="11869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Day trips no 64N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Contact vessels at sea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Agree to meet at landing site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Sample at landing site before sale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256" name="TextBox 14"/>
          <p:cNvSpPr/>
          <p:nvPr/>
        </p:nvSpPr>
        <p:spPr>
          <a:xfrm>
            <a:off x="-249120" y="4392360"/>
            <a:ext cx="4090320" cy="11869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Day trips no 64N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Contact landing site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Agree to sample incoming vessels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Sample at landing site after sale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257" name="Straight Arrow Connector 16"/>
          <p:cNvSpPr/>
          <p:nvPr/>
        </p:nvSpPr>
        <p:spPr>
          <a:xfrm>
            <a:off x="1796040" y="3053520"/>
            <a:ext cx="360" cy="1338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000000"/>
            </a:solidFill>
            <a:prstDash val="dash"/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pic>
        <p:nvPicPr>
          <p:cNvPr id="260" name="Picture 5" descr="\\storage-lk.slu.se\home$\nupr0001\My Documents\006 - ICES WGs\20180403_ICES_WKRDB_SPEC\20180615_v1.15\Hierarchy_5.png"/>
          <p:cNvPicPr/>
          <p:nvPr/>
        </p:nvPicPr>
        <p:blipFill>
          <a:blip r:embed="rId4"/>
          <a:stretch/>
        </p:blipFill>
        <p:spPr>
          <a:xfrm>
            <a:off x="6863400" y="4559040"/>
            <a:ext cx="5307120" cy="2237760"/>
          </a:xfrm>
          <a:prstGeom prst="rect">
            <a:avLst/>
          </a:prstGeom>
          <a:ln w="0">
            <a:noFill/>
          </a:ln>
        </p:spPr>
      </p:pic>
      <p:sp>
        <p:nvSpPr>
          <p:cNvPr id="261" name="Freeform 9"/>
          <p:cNvSpPr/>
          <p:nvPr/>
        </p:nvSpPr>
        <p:spPr>
          <a:xfrm>
            <a:off x="3706560" y="326520"/>
            <a:ext cx="8196120" cy="6579720"/>
          </a:xfrm>
          <a:custGeom>
            <a:avLst/>
            <a:gdLst/>
            <a:ahLst/>
            <a:cxnLst/>
            <a:rect l="l" t="t" r="r" b="b"/>
            <a:pathLst>
              <a:path w="8196943" h="6580415">
                <a:moveTo>
                  <a:pt x="8033657" y="1371600"/>
                </a:moveTo>
                <a:cubicBezTo>
                  <a:pt x="7856271" y="1247430"/>
                  <a:pt x="7891380" y="1320329"/>
                  <a:pt x="7854043" y="1208315"/>
                </a:cubicBezTo>
                <a:cubicBezTo>
                  <a:pt x="7870371" y="1202872"/>
                  <a:pt x="7889588" y="1202738"/>
                  <a:pt x="7903028" y="1191986"/>
                </a:cubicBezTo>
                <a:cubicBezTo>
                  <a:pt x="7918352" y="1179726"/>
                  <a:pt x="7919043" y="1153401"/>
                  <a:pt x="7935685" y="1143000"/>
                </a:cubicBezTo>
                <a:cubicBezTo>
                  <a:pt x="7964876" y="1124755"/>
                  <a:pt x="8005015" y="1129438"/>
                  <a:pt x="8033657" y="1110343"/>
                </a:cubicBezTo>
                <a:lnTo>
                  <a:pt x="8082643" y="1077686"/>
                </a:lnTo>
                <a:cubicBezTo>
                  <a:pt x="8088086" y="1061357"/>
                  <a:pt x="8090612" y="1043746"/>
                  <a:pt x="8098971" y="1028700"/>
                </a:cubicBezTo>
                <a:cubicBezTo>
                  <a:pt x="8118032" y="994390"/>
                  <a:pt x="8151873" y="967964"/>
                  <a:pt x="8164285" y="930729"/>
                </a:cubicBezTo>
                <a:cubicBezTo>
                  <a:pt x="8191084" y="850335"/>
                  <a:pt x="8177784" y="898721"/>
                  <a:pt x="8196943" y="783772"/>
                </a:cubicBezTo>
                <a:cubicBezTo>
                  <a:pt x="8191500" y="740229"/>
                  <a:pt x="8192160" y="695479"/>
                  <a:pt x="8180614" y="653143"/>
                </a:cubicBezTo>
                <a:cubicBezTo>
                  <a:pt x="8170217" y="615020"/>
                  <a:pt x="8137672" y="599465"/>
                  <a:pt x="8115300" y="571500"/>
                </a:cubicBezTo>
                <a:cubicBezTo>
                  <a:pt x="8103041" y="556176"/>
                  <a:pt x="8095414" y="537415"/>
                  <a:pt x="8082643" y="522515"/>
                </a:cubicBezTo>
                <a:cubicBezTo>
                  <a:pt x="8062605" y="499138"/>
                  <a:pt x="8034407" y="482819"/>
                  <a:pt x="8017328" y="457200"/>
                </a:cubicBezTo>
                <a:cubicBezTo>
                  <a:pt x="8006442" y="440872"/>
                  <a:pt x="7997234" y="423291"/>
                  <a:pt x="7984671" y="408215"/>
                </a:cubicBezTo>
                <a:cubicBezTo>
                  <a:pt x="7969888" y="390475"/>
                  <a:pt x="7953425" y="374012"/>
                  <a:pt x="7935685" y="359229"/>
                </a:cubicBezTo>
                <a:cubicBezTo>
                  <a:pt x="7908492" y="336568"/>
                  <a:pt x="7852100" y="306201"/>
                  <a:pt x="7821385" y="293915"/>
                </a:cubicBezTo>
                <a:cubicBezTo>
                  <a:pt x="7704442" y="247138"/>
                  <a:pt x="7728687" y="265838"/>
                  <a:pt x="7592785" y="244929"/>
                </a:cubicBezTo>
                <a:cubicBezTo>
                  <a:pt x="7565355" y="240709"/>
                  <a:pt x="7538067" y="235331"/>
                  <a:pt x="7511143" y="228600"/>
                </a:cubicBezTo>
                <a:cubicBezTo>
                  <a:pt x="7494445" y="224426"/>
                  <a:pt x="7479196" y="214706"/>
                  <a:pt x="7462157" y="212272"/>
                </a:cubicBezTo>
                <a:cubicBezTo>
                  <a:pt x="7402643" y="203770"/>
                  <a:pt x="7342414" y="201386"/>
                  <a:pt x="7282543" y="195943"/>
                </a:cubicBezTo>
                <a:lnTo>
                  <a:pt x="7184571" y="163286"/>
                </a:lnTo>
                <a:lnTo>
                  <a:pt x="7135585" y="146958"/>
                </a:lnTo>
                <a:cubicBezTo>
                  <a:pt x="7113814" y="152401"/>
                  <a:pt x="7088943" y="150838"/>
                  <a:pt x="7070271" y="163286"/>
                </a:cubicBezTo>
                <a:cubicBezTo>
                  <a:pt x="7043140" y="181373"/>
                  <a:pt x="7030599" y="233315"/>
                  <a:pt x="7021285" y="261258"/>
                </a:cubicBezTo>
                <a:cubicBezTo>
                  <a:pt x="6917313" y="226599"/>
                  <a:pt x="7020410" y="276273"/>
                  <a:pt x="6955971" y="179615"/>
                </a:cubicBezTo>
                <a:cubicBezTo>
                  <a:pt x="6945085" y="163286"/>
                  <a:pt x="6923314" y="157844"/>
                  <a:pt x="6906985" y="146958"/>
                </a:cubicBezTo>
                <a:cubicBezTo>
                  <a:pt x="6901542" y="130629"/>
                  <a:pt x="6901409" y="111412"/>
                  <a:pt x="6890657" y="97972"/>
                </a:cubicBezTo>
                <a:cubicBezTo>
                  <a:pt x="6859461" y="58977"/>
                  <a:pt x="6832125" y="68706"/>
                  <a:pt x="6792685" y="48986"/>
                </a:cubicBezTo>
                <a:cubicBezTo>
                  <a:pt x="6679922" y="-7396"/>
                  <a:pt x="6814319" y="33984"/>
                  <a:pt x="6678385" y="0"/>
                </a:cubicBezTo>
                <a:cubicBezTo>
                  <a:pt x="6618514" y="5443"/>
                  <a:pt x="6558285" y="7827"/>
                  <a:pt x="6498771" y="16329"/>
                </a:cubicBezTo>
                <a:cubicBezTo>
                  <a:pt x="6481732" y="18763"/>
                  <a:pt x="6464106" y="23111"/>
                  <a:pt x="6449785" y="32658"/>
                </a:cubicBezTo>
                <a:cubicBezTo>
                  <a:pt x="6430572" y="45467"/>
                  <a:pt x="6418540" y="66860"/>
                  <a:pt x="6400800" y="81643"/>
                </a:cubicBezTo>
                <a:cubicBezTo>
                  <a:pt x="6385724" y="94206"/>
                  <a:pt x="6368143" y="103414"/>
                  <a:pt x="6351814" y="114300"/>
                </a:cubicBezTo>
                <a:cubicBezTo>
                  <a:pt x="6338533" y="154141"/>
                  <a:pt x="6334481" y="180619"/>
                  <a:pt x="6302828" y="212272"/>
                </a:cubicBezTo>
                <a:cubicBezTo>
                  <a:pt x="6288952" y="226149"/>
                  <a:pt x="6269167" y="232670"/>
                  <a:pt x="6253843" y="244929"/>
                </a:cubicBezTo>
                <a:cubicBezTo>
                  <a:pt x="6241822" y="254546"/>
                  <a:pt x="6234955" y="270701"/>
                  <a:pt x="6221185" y="277586"/>
                </a:cubicBezTo>
                <a:cubicBezTo>
                  <a:pt x="6190396" y="292981"/>
                  <a:pt x="6155871" y="299357"/>
                  <a:pt x="6123214" y="310243"/>
                </a:cubicBezTo>
                <a:lnTo>
                  <a:pt x="6025243" y="342900"/>
                </a:lnTo>
                <a:lnTo>
                  <a:pt x="5976257" y="359229"/>
                </a:lnTo>
                <a:cubicBezTo>
                  <a:pt x="5970814" y="342900"/>
                  <a:pt x="5964656" y="326793"/>
                  <a:pt x="5959928" y="310243"/>
                </a:cubicBezTo>
                <a:cubicBezTo>
                  <a:pt x="5953763" y="288665"/>
                  <a:pt x="5957619" y="262453"/>
                  <a:pt x="5943600" y="244929"/>
                </a:cubicBezTo>
                <a:cubicBezTo>
                  <a:pt x="5932848" y="231489"/>
                  <a:pt x="5911548" y="231679"/>
                  <a:pt x="5894614" y="228600"/>
                </a:cubicBezTo>
                <a:cubicBezTo>
                  <a:pt x="5851440" y="220750"/>
                  <a:pt x="5807528" y="217715"/>
                  <a:pt x="5763985" y="212272"/>
                </a:cubicBezTo>
                <a:cubicBezTo>
                  <a:pt x="5720442" y="217715"/>
                  <a:pt x="5676264" y="219405"/>
                  <a:pt x="5633357" y="228600"/>
                </a:cubicBezTo>
                <a:cubicBezTo>
                  <a:pt x="5599697" y="235813"/>
                  <a:pt x="5564027" y="242163"/>
                  <a:pt x="5535385" y="261258"/>
                </a:cubicBezTo>
                <a:cubicBezTo>
                  <a:pt x="5467110" y="306774"/>
                  <a:pt x="5436391" y="318003"/>
                  <a:pt x="5388428" y="375558"/>
                </a:cubicBezTo>
                <a:cubicBezTo>
                  <a:pt x="5375865" y="390634"/>
                  <a:pt x="5366657" y="408215"/>
                  <a:pt x="5355771" y="424543"/>
                </a:cubicBezTo>
                <a:cubicBezTo>
                  <a:pt x="5309517" y="563312"/>
                  <a:pt x="5374027" y="394117"/>
                  <a:pt x="5306785" y="506186"/>
                </a:cubicBezTo>
                <a:cubicBezTo>
                  <a:pt x="5297930" y="520945"/>
                  <a:pt x="5300004" y="540851"/>
                  <a:pt x="5290457" y="555172"/>
                </a:cubicBezTo>
                <a:cubicBezTo>
                  <a:pt x="5277648" y="574386"/>
                  <a:pt x="5256254" y="586418"/>
                  <a:pt x="5241471" y="604158"/>
                </a:cubicBezTo>
                <a:cubicBezTo>
                  <a:pt x="5228908" y="619234"/>
                  <a:pt x="5217590" y="635591"/>
                  <a:pt x="5208814" y="653143"/>
                </a:cubicBezTo>
                <a:cubicBezTo>
                  <a:pt x="5201117" y="668538"/>
                  <a:pt x="5203237" y="688689"/>
                  <a:pt x="5192485" y="702129"/>
                </a:cubicBezTo>
                <a:cubicBezTo>
                  <a:pt x="5165199" y="736237"/>
                  <a:pt x="5130525" y="735682"/>
                  <a:pt x="5094514" y="751115"/>
                </a:cubicBezTo>
                <a:cubicBezTo>
                  <a:pt x="5072141" y="760703"/>
                  <a:pt x="5050971" y="772886"/>
                  <a:pt x="5029200" y="783772"/>
                </a:cubicBezTo>
                <a:cubicBezTo>
                  <a:pt x="5018314" y="800101"/>
                  <a:pt x="5008802" y="817434"/>
                  <a:pt x="4996543" y="832758"/>
                </a:cubicBezTo>
                <a:cubicBezTo>
                  <a:pt x="4903469" y="949099"/>
                  <a:pt x="5031749" y="763620"/>
                  <a:pt x="4931228" y="914400"/>
                </a:cubicBezTo>
                <a:cubicBezTo>
                  <a:pt x="4917948" y="954242"/>
                  <a:pt x="4913897" y="980718"/>
                  <a:pt x="4882243" y="1012372"/>
                </a:cubicBezTo>
                <a:cubicBezTo>
                  <a:pt x="4868366" y="1026249"/>
                  <a:pt x="4850810" y="1036253"/>
                  <a:pt x="4833257" y="1045029"/>
                </a:cubicBezTo>
                <a:cubicBezTo>
                  <a:pt x="4817862" y="1052726"/>
                  <a:pt x="4799317" y="1052999"/>
                  <a:pt x="4784271" y="1061358"/>
                </a:cubicBezTo>
                <a:cubicBezTo>
                  <a:pt x="4749961" y="1080419"/>
                  <a:pt x="4718957" y="1104901"/>
                  <a:pt x="4686300" y="1126672"/>
                </a:cubicBezTo>
                <a:lnTo>
                  <a:pt x="4637314" y="1159329"/>
                </a:lnTo>
                <a:cubicBezTo>
                  <a:pt x="4626428" y="1175658"/>
                  <a:pt x="4617580" y="1193546"/>
                  <a:pt x="4604657" y="1208315"/>
                </a:cubicBezTo>
                <a:cubicBezTo>
                  <a:pt x="4579313" y="1237279"/>
                  <a:pt x="4544363" y="1257935"/>
                  <a:pt x="4523014" y="1289958"/>
                </a:cubicBezTo>
                <a:cubicBezTo>
                  <a:pt x="4479471" y="1355272"/>
                  <a:pt x="4506685" y="1328057"/>
                  <a:pt x="4441371" y="1371600"/>
                </a:cubicBezTo>
                <a:cubicBezTo>
                  <a:pt x="4430485" y="1447800"/>
                  <a:pt x="4440566" y="1530126"/>
                  <a:pt x="4408714" y="1600200"/>
                </a:cubicBezTo>
                <a:cubicBezTo>
                  <a:pt x="4399158" y="1621222"/>
                  <a:pt x="4377261" y="1566243"/>
                  <a:pt x="4359728" y="1551215"/>
                </a:cubicBezTo>
                <a:cubicBezTo>
                  <a:pt x="4213108" y="1425541"/>
                  <a:pt x="4366973" y="1574788"/>
                  <a:pt x="4245428" y="1453243"/>
                </a:cubicBezTo>
                <a:cubicBezTo>
                  <a:pt x="4239985" y="1436915"/>
                  <a:pt x="4246312" y="1404258"/>
                  <a:pt x="4229100" y="1404258"/>
                </a:cubicBezTo>
                <a:cubicBezTo>
                  <a:pt x="4209476" y="1404258"/>
                  <a:pt x="4208702" y="1437919"/>
                  <a:pt x="4196443" y="1453243"/>
                </a:cubicBezTo>
                <a:cubicBezTo>
                  <a:pt x="4163841" y="1493995"/>
                  <a:pt x="4164720" y="1485588"/>
                  <a:pt x="4114800" y="1502229"/>
                </a:cubicBezTo>
                <a:cubicBezTo>
                  <a:pt x="3975198" y="1455696"/>
                  <a:pt x="4050986" y="1465302"/>
                  <a:pt x="3886200" y="1485900"/>
                </a:cubicBezTo>
                <a:cubicBezTo>
                  <a:pt x="3875314" y="1502229"/>
                  <a:pt x="3865802" y="1519562"/>
                  <a:pt x="3853543" y="1534886"/>
                </a:cubicBezTo>
                <a:cubicBezTo>
                  <a:pt x="3843926" y="1546907"/>
                  <a:pt x="3828806" y="1554342"/>
                  <a:pt x="3820885" y="1567543"/>
                </a:cubicBezTo>
                <a:cubicBezTo>
                  <a:pt x="3812030" y="1582302"/>
                  <a:pt x="3810000" y="1600200"/>
                  <a:pt x="3804557" y="1616529"/>
                </a:cubicBezTo>
                <a:cubicBezTo>
                  <a:pt x="3808623" y="1693777"/>
                  <a:pt x="3839213" y="1993753"/>
                  <a:pt x="3804557" y="2106386"/>
                </a:cubicBezTo>
                <a:cubicBezTo>
                  <a:pt x="3798786" y="2125143"/>
                  <a:pt x="3771900" y="2128157"/>
                  <a:pt x="3755571" y="2139043"/>
                </a:cubicBezTo>
                <a:cubicBezTo>
                  <a:pt x="3614222" y="2091927"/>
                  <a:pt x="3690810" y="2139733"/>
                  <a:pt x="3624943" y="2057400"/>
                </a:cubicBezTo>
                <a:cubicBezTo>
                  <a:pt x="3615326" y="2045379"/>
                  <a:pt x="3603171" y="2035629"/>
                  <a:pt x="3592285" y="2024743"/>
                </a:cubicBezTo>
                <a:cubicBezTo>
                  <a:pt x="3392566" y="2064688"/>
                  <a:pt x="3582182" y="2002190"/>
                  <a:pt x="3494314" y="2090058"/>
                </a:cubicBezTo>
                <a:cubicBezTo>
                  <a:pt x="3477102" y="2107270"/>
                  <a:pt x="3450134" y="2110638"/>
                  <a:pt x="3429000" y="2122715"/>
                </a:cubicBezTo>
                <a:cubicBezTo>
                  <a:pt x="3375955" y="2153026"/>
                  <a:pt x="3376058" y="2159328"/>
                  <a:pt x="3331028" y="2204358"/>
                </a:cubicBezTo>
                <a:cubicBezTo>
                  <a:pt x="3325585" y="2220686"/>
                  <a:pt x="3326870" y="2241173"/>
                  <a:pt x="3314700" y="2253343"/>
                </a:cubicBezTo>
                <a:cubicBezTo>
                  <a:pt x="3302529" y="2265514"/>
                  <a:pt x="3282753" y="2267238"/>
                  <a:pt x="3265714" y="2269672"/>
                </a:cubicBezTo>
                <a:cubicBezTo>
                  <a:pt x="3206200" y="2278174"/>
                  <a:pt x="3145971" y="2280557"/>
                  <a:pt x="3086100" y="2286000"/>
                </a:cubicBezTo>
                <a:cubicBezTo>
                  <a:pt x="3037857" y="2430730"/>
                  <a:pt x="3087656" y="2380171"/>
                  <a:pt x="2906485" y="2400300"/>
                </a:cubicBezTo>
                <a:cubicBezTo>
                  <a:pt x="2879271" y="2394857"/>
                  <a:pt x="2844467" y="2403596"/>
                  <a:pt x="2824843" y="2383972"/>
                </a:cubicBezTo>
                <a:cubicBezTo>
                  <a:pt x="2800502" y="2359631"/>
                  <a:pt x="2792185" y="2286000"/>
                  <a:pt x="2792185" y="2286000"/>
                </a:cubicBezTo>
                <a:cubicBezTo>
                  <a:pt x="2786742" y="2247900"/>
                  <a:pt x="2782742" y="2209566"/>
                  <a:pt x="2775857" y="2171700"/>
                </a:cubicBezTo>
                <a:cubicBezTo>
                  <a:pt x="2771843" y="2149621"/>
                  <a:pt x="2759528" y="2128827"/>
                  <a:pt x="2759528" y="2106386"/>
                </a:cubicBezTo>
                <a:cubicBezTo>
                  <a:pt x="2759528" y="1974085"/>
                  <a:pt x="2741424" y="1925637"/>
                  <a:pt x="2808514" y="1845129"/>
                </a:cubicBezTo>
                <a:cubicBezTo>
                  <a:pt x="2823297" y="1827389"/>
                  <a:pt x="2838286" y="1808952"/>
                  <a:pt x="2857500" y="1796143"/>
                </a:cubicBezTo>
                <a:cubicBezTo>
                  <a:pt x="2871821" y="1786596"/>
                  <a:pt x="2890157" y="1785258"/>
                  <a:pt x="2906485" y="1779815"/>
                </a:cubicBezTo>
                <a:cubicBezTo>
                  <a:pt x="2922814" y="1768929"/>
                  <a:pt x="2937538" y="1755128"/>
                  <a:pt x="2955471" y="1747158"/>
                </a:cubicBezTo>
                <a:cubicBezTo>
                  <a:pt x="2986928" y="1733177"/>
                  <a:pt x="3053443" y="1714500"/>
                  <a:pt x="3053443" y="1714500"/>
                </a:cubicBezTo>
                <a:cubicBezTo>
                  <a:pt x="3091543" y="1719943"/>
                  <a:pt x="3130004" y="1723281"/>
                  <a:pt x="3167743" y="1730829"/>
                </a:cubicBezTo>
                <a:cubicBezTo>
                  <a:pt x="3184620" y="1734205"/>
                  <a:pt x="3206724" y="1733152"/>
                  <a:pt x="3216728" y="1747158"/>
                </a:cubicBezTo>
                <a:cubicBezTo>
                  <a:pt x="3236736" y="1775170"/>
                  <a:pt x="3238499" y="1812472"/>
                  <a:pt x="3249385" y="1845129"/>
                </a:cubicBezTo>
                <a:cubicBezTo>
                  <a:pt x="3254253" y="1859734"/>
                  <a:pt x="3271157" y="1866900"/>
                  <a:pt x="3282043" y="1877786"/>
                </a:cubicBezTo>
                <a:cubicBezTo>
                  <a:pt x="3287486" y="1894115"/>
                  <a:pt x="3290012" y="1911726"/>
                  <a:pt x="3298371" y="1926772"/>
                </a:cubicBezTo>
                <a:cubicBezTo>
                  <a:pt x="3391950" y="2095216"/>
                  <a:pt x="3343065" y="1962884"/>
                  <a:pt x="3380014" y="2073729"/>
                </a:cubicBezTo>
                <a:cubicBezTo>
                  <a:pt x="3374571" y="2106386"/>
                  <a:pt x="3385486" y="2146784"/>
                  <a:pt x="3363685" y="2171700"/>
                </a:cubicBezTo>
                <a:cubicBezTo>
                  <a:pt x="3341017" y="2197606"/>
                  <a:pt x="3265714" y="2204358"/>
                  <a:pt x="3265714" y="2204358"/>
                </a:cubicBezTo>
                <a:cubicBezTo>
                  <a:pt x="3246664" y="2232933"/>
                  <a:pt x="3224893" y="2279196"/>
                  <a:pt x="3184071" y="2286000"/>
                </a:cubicBezTo>
                <a:cubicBezTo>
                  <a:pt x="3167093" y="2288830"/>
                  <a:pt x="3151414" y="2275115"/>
                  <a:pt x="3135085" y="2269672"/>
                </a:cubicBezTo>
                <a:cubicBezTo>
                  <a:pt x="3058346" y="2346413"/>
                  <a:pt x="3105315" y="2305847"/>
                  <a:pt x="2988128" y="2383972"/>
                </a:cubicBezTo>
                <a:lnTo>
                  <a:pt x="2939143" y="2416629"/>
                </a:lnTo>
                <a:cubicBezTo>
                  <a:pt x="2836491" y="2390966"/>
                  <a:pt x="2889695" y="2416168"/>
                  <a:pt x="2792185" y="2318658"/>
                </a:cubicBezTo>
                <a:lnTo>
                  <a:pt x="2759528" y="2286000"/>
                </a:lnTo>
                <a:cubicBezTo>
                  <a:pt x="2611151" y="2307197"/>
                  <a:pt x="2657398" y="2265817"/>
                  <a:pt x="2612571" y="2400300"/>
                </a:cubicBezTo>
                <a:lnTo>
                  <a:pt x="2579914" y="2498272"/>
                </a:lnTo>
                <a:lnTo>
                  <a:pt x="2563585" y="2547258"/>
                </a:lnTo>
                <a:cubicBezTo>
                  <a:pt x="2564398" y="2551325"/>
                  <a:pt x="2582854" y="2661149"/>
                  <a:pt x="2596243" y="2677886"/>
                </a:cubicBezTo>
                <a:cubicBezTo>
                  <a:pt x="2608502" y="2693210"/>
                  <a:pt x="2645228" y="2690919"/>
                  <a:pt x="2645228" y="2710543"/>
                </a:cubicBezTo>
                <a:cubicBezTo>
                  <a:pt x="2645228" y="2727755"/>
                  <a:pt x="2612571" y="2699658"/>
                  <a:pt x="2596243" y="2694215"/>
                </a:cubicBezTo>
                <a:cubicBezTo>
                  <a:pt x="2578935" y="2682676"/>
                  <a:pt x="2526234" y="2652169"/>
                  <a:pt x="2514600" y="2628900"/>
                </a:cubicBezTo>
                <a:cubicBezTo>
                  <a:pt x="2499205" y="2598111"/>
                  <a:pt x="2481943" y="2530929"/>
                  <a:pt x="2481943" y="2530929"/>
                </a:cubicBezTo>
                <a:cubicBezTo>
                  <a:pt x="2476500" y="2547258"/>
                  <a:pt x="2476366" y="2566475"/>
                  <a:pt x="2465614" y="2579915"/>
                </a:cubicBezTo>
                <a:cubicBezTo>
                  <a:pt x="2420594" y="2636189"/>
                  <a:pt x="2382821" y="2606937"/>
                  <a:pt x="2318657" y="2596243"/>
                </a:cubicBezTo>
                <a:cubicBezTo>
                  <a:pt x="2291443" y="2601686"/>
                  <a:pt x="2263939" y="2605841"/>
                  <a:pt x="2237014" y="2612572"/>
                </a:cubicBezTo>
                <a:cubicBezTo>
                  <a:pt x="2220316" y="2616746"/>
                  <a:pt x="2198032" y="2614894"/>
                  <a:pt x="2188028" y="2628900"/>
                </a:cubicBezTo>
                <a:cubicBezTo>
                  <a:pt x="2168020" y="2656912"/>
                  <a:pt x="2155371" y="2726872"/>
                  <a:pt x="2155371" y="2726872"/>
                </a:cubicBezTo>
                <a:cubicBezTo>
                  <a:pt x="2149928" y="2781301"/>
                  <a:pt x="2147361" y="2836094"/>
                  <a:pt x="2139043" y="2890158"/>
                </a:cubicBezTo>
                <a:cubicBezTo>
                  <a:pt x="2136426" y="2907170"/>
                  <a:pt x="2126584" y="2922372"/>
                  <a:pt x="2122714" y="2939143"/>
                </a:cubicBezTo>
                <a:cubicBezTo>
                  <a:pt x="2068664" y="3173359"/>
                  <a:pt x="2113197" y="3033010"/>
                  <a:pt x="2073728" y="3151415"/>
                </a:cubicBezTo>
                <a:cubicBezTo>
                  <a:pt x="2068285" y="3265715"/>
                  <a:pt x="2066176" y="3380223"/>
                  <a:pt x="2057400" y="3494315"/>
                </a:cubicBezTo>
                <a:cubicBezTo>
                  <a:pt x="2055271" y="3521987"/>
                  <a:pt x="2045291" y="3548527"/>
                  <a:pt x="2041071" y="3575958"/>
                </a:cubicBezTo>
                <a:cubicBezTo>
                  <a:pt x="2034399" y="3619329"/>
                  <a:pt x="2030186" y="3663043"/>
                  <a:pt x="2024743" y="3706586"/>
                </a:cubicBezTo>
                <a:cubicBezTo>
                  <a:pt x="2013857" y="3663043"/>
                  <a:pt x="2034664" y="3590152"/>
                  <a:pt x="1992085" y="3575958"/>
                </a:cubicBezTo>
                <a:lnTo>
                  <a:pt x="1894114" y="3543300"/>
                </a:lnTo>
                <a:cubicBezTo>
                  <a:pt x="1868890" y="3505465"/>
                  <a:pt x="1848416" y="3442041"/>
                  <a:pt x="1779814" y="3510643"/>
                </a:cubicBezTo>
                <a:cubicBezTo>
                  <a:pt x="1755473" y="3534984"/>
                  <a:pt x="1747157" y="3608615"/>
                  <a:pt x="1747157" y="3608615"/>
                </a:cubicBezTo>
                <a:cubicBezTo>
                  <a:pt x="1736271" y="3592286"/>
                  <a:pt x="1718612" y="3578818"/>
                  <a:pt x="1714500" y="3559629"/>
                </a:cubicBezTo>
                <a:cubicBezTo>
                  <a:pt x="1673956" y="3370426"/>
                  <a:pt x="1761691" y="3358843"/>
                  <a:pt x="1649185" y="3396343"/>
                </a:cubicBezTo>
                <a:cubicBezTo>
                  <a:pt x="1627414" y="3429000"/>
                  <a:pt x="1616528" y="3472544"/>
                  <a:pt x="1583871" y="3494315"/>
                </a:cubicBezTo>
                <a:cubicBezTo>
                  <a:pt x="1471579" y="3569176"/>
                  <a:pt x="1523135" y="3547217"/>
                  <a:pt x="1436914" y="3575958"/>
                </a:cubicBezTo>
                <a:cubicBezTo>
                  <a:pt x="1415143" y="3570515"/>
                  <a:pt x="1380886" y="3580059"/>
                  <a:pt x="1371600" y="3559629"/>
                </a:cubicBezTo>
                <a:cubicBezTo>
                  <a:pt x="1348965" y="3509832"/>
                  <a:pt x="1367571" y="3449642"/>
                  <a:pt x="1355271" y="3396343"/>
                </a:cubicBezTo>
                <a:cubicBezTo>
                  <a:pt x="1350858" y="3377221"/>
                  <a:pt x="1331390" y="3364910"/>
                  <a:pt x="1322614" y="3347358"/>
                </a:cubicBezTo>
                <a:cubicBezTo>
                  <a:pt x="1309562" y="3321254"/>
                  <a:pt x="1296934" y="3257478"/>
                  <a:pt x="1289957" y="3233058"/>
                </a:cubicBezTo>
                <a:cubicBezTo>
                  <a:pt x="1285229" y="3216508"/>
                  <a:pt x="1279071" y="3200401"/>
                  <a:pt x="1273628" y="3184072"/>
                </a:cubicBezTo>
                <a:cubicBezTo>
                  <a:pt x="1262742" y="3200401"/>
                  <a:pt x="1248941" y="3215125"/>
                  <a:pt x="1240971" y="3233058"/>
                </a:cubicBezTo>
                <a:cubicBezTo>
                  <a:pt x="1226990" y="3264515"/>
                  <a:pt x="1219200" y="3298372"/>
                  <a:pt x="1208314" y="3331029"/>
                </a:cubicBezTo>
                <a:lnTo>
                  <a:pt x="1175657" y="3429000"/>
                </a:lnTo>
                <a:cubicBezTo>
                  <a:pt x="1170214" y="3445329"/>
                  <a:pt x="1167025" y="3462591"/>
                  <a:pt x="1159328" y="3477986"/>
                </a:cubicBezTo>
                <a:lnTo>
                  <a:pt x="1126671" y="3543300"/>
                </a:lnTo>
                <a:cubicBezTo>
                  <a:pt x="1121228" y="3565072"/>
                  <a:pt x="1120379" y="3588543"/>
                  <a:pt x="1110343" y="3608615"/>
                </a:cubicBezTo>
                <a:cubicBezTo>
                  <a:pt x="1087544" y="3654213"/>
                  <a:pt x="1015816" y="3661895"/>
                  <a:pt x="979714" y="3673929"/>
                </a:cubicBezTo>
                <a:cubicBezTo>
                  <a:pt x="912112" y="3696463"/>
                  <a:pt x="945048" y="3680711"/>
                  <a:pt x="881743" y="3722915"/>
                </a:cubicBezTo>
                <a:cubicBezTo>
                  <a:pt x="854217" y="3764202"/>
                  <a:pt x="842415" y="3772595"/>
                  <a:pt x="832757" y="3820886"/>
                </a:cubicBezTo>
                <a:cubicBezTo>
                  <a:pt x="825209" y="3858625"/>
                  <a:pt x="830244" y="3899264"/>
                  <a:pt x="816428" y="3935186"/>
                </a:cubicBezTo>
                <a:cubicBezTo>
                  <a:pt x="802338" y="3971819"/>
                  <a:pt x="788349" y="4020747"/>
                  <a:pt x="751114" y="4033158"/>
                </a:cubicBezTo>
                <a:lnTo>
                  <a:pt x="702128" y="4049486"/>
                </a:lnTo>
                <a:cubicBezTo>
                  <a:pt x="684824" y="4061022"/>
                  <a:pt x="632118" y="4091535"/>
                  <a:pt x="620485" y="4114800"/>
                </a:cubicBezTo>
                <a:cubicBezTo>
                  <a:pt x="605090" y="4145590"/>
                  <a:pt x="606923" y="4184130"/>
                  <a:pt x="587828" y="4212772"/>
                </a:cubicBezTo>
                <a:cubicBezTo>
                  <a:pt x="566057" y="4245429"/>
                  <a:pt x="534926" y="4273508"/>
                  <a:pt x="522514" y="4310743"/>
                </a:cubicBezTo>
                <a:cubicBezTo>
                  <a:pt x="517071" y="4327072"/>
                  <a:pt x="510913" y="4343179"/>
                  <a:pt x="506185" y="4359729"/>
                </a:cubicBezTo>
                <a:cubicBezTo>
                  <a:pt x="500020" y="4381307"/>
                  <a:pt x="499893" y="4404971"/>
                  <a:pt x="489857" y="4425043"/>
                </a:cubicBezTo>
                <a:cubicBezTo>
                  <a:pt x="472304" y="4460149"/>
                  <a:pt x="452297" y="4495262"/>
                  <a:pt x="424543" y="4523015"/>
                </a:cubicBezTo>
                <a:cubicBezTo>
                  <a:pt x="373138" y="4574419"/>
                  <a:pt x="393981" y="4563313"/>
                  <a:pt x="293914" y="4588329"/>
                </a:cubicBezTo>
                <a:lnTo>
                  <a:pt x="163285" y="4620986"/>
                </a:lnTo>
                <a:cubicBezTo>
                  <a:pt x="97454" y="4719733"/>
                  <a:pt x="152812" y="4620873"/>
                  <a:pt x="114300" y="4800600"/>
                </a:cubicBezTo>
                <a:cubicBezTo>
                  <a:pt x="107087" y="4834260"/>
                  <a:pt x="92529" y="4865915"/>
                  <a:pt x="81643" y="4898572"/>
                </a:cubicBezTo>
                <a:lnTo>
                  <a:pt x="32657" y="5045529"/>
                </a:lnTo>
                <a:cubicBezTo>
                  <a:pt x="27214" y="5061858"/>
                  <a:pt x="20502" y="5077817"/>
                  <a:pt x="16328" y="5094515"/>
                </a:cubicBezTo>
                <a:lnTo>
                  <a:pt x="0" y="5159829"/>
                </a:lnTo>
                <a:cubicBezTo>
                  <a:pt x="16328" y="5165272"/>
                  <a:pt x="32108" y="5179534"/>
                  <a:pt x="48985" y="5176158"/>
                </a:cubicBezTo>
                <a:cubicBezTo>
                  <a:pt x="64081" y="5173139"/>
                  <a:pt x="69621" y="5153117"/>
                  <a:pt x="81643" y="5143500"/>
                </a:cubicBezTo>
                <a:cubicBezTo>
                  <a:pt x="96967" y="5131241"/>
                  <a:pt x="114300" y="5121729"/>
                  <a:pt x="130628" y="5110843"/>
                </a:cubicBezTo>
                <a:cubicBezTo>
                  <a:pt x="141514" y="5094515"/>
                  <a:pt x="154509" y="5079410"/>
                  <a:pt x="163285" y="5061858"/>
                </a:cubicBezTo>
                <a:cubicBezTo>
                  <a:pt x="176335" y="5035758"/>
                  <a:pt x="188968" y="4971972"/>
                  <a:pt x="195943" y="4947558"/>
                </a:cubicBezTo>
                <a:cubicBezTo>
                  <a:pt x="200671" y="4931008"/>
                  <a:pt x="207543" y="4915122"/>
                  <a:pt x="212271" y="4898572"/>
                </a:cubicBezTo>
                <a:cubicBezTo>
                  <a:pt x="218436" y="4876994"/>
                  <a:pt x="222435" y="4854836"/>
                  <a:pt x="228600" y="4833258"/>
                </a:cubicBezTo>
                <a:cubicBezTo>
                  <a:pt x="233328" y="4816708"/>
                  <a:pt x="230922" y="4794276"/>
                  <a:pt x="244928" y="4784272"/>
                </a:cubicBezTo>
                <a:cubicBezTo>
                  <a:pt x="272940" y="4764264"/>
                  <a:pt x="310243" y="4762501"/>
                  <a:pt x="342900" y="4751615"/>
                </a:cubicBezTo>
                <a:lnTo>
                  <a:pt x="391885" y="4735286"/>
                </a:lnTo>
                <a:cubicBezTo>
                  <a:pt x="402771" y="4724400"/>
                  <a:pt x="414926" y="4714650"/>
                  <a:pt x="424543" y="4702629"/>
                </a:cubicBezTo>
                <a:cubicBezTo>
                  <a:pt x="436802" y="4687305"/>
                  <a:pt x="443323" y="4667520"/>
                  <a:pt x="457200" y="4653643"/>
                </a:cubicBezTo>
                <a:cubicBezTo>
                  <a:pt x="471076" y="4639766"/>
                  <a:pt x="490861" y="4633245"/>
                  <a:pt x="506185" y="4620986"/>
                </a:cubicBezTo>
                <a:cubicBezTo>
                  <a:pt x="518206" y="4611369"/>
                  <a:pt x="526822" y="4597946"/>
                  <a:pt x="538843" y="4588329"/>
                </a:cubicBezTo>
                <a:cubicBezTo>
                  <a:pt x="568538" y="4564573"/>
                  <a:pt x="598690" y="4545697"/>
                  <a:pt x="636814" y="4539343"/>
                </a:cubicBezTo>
                <a:cubicBezTo>
                  <a:pt x="685431" y="4531240"/>
                  <a:pt x="734785" y="4528458"/>
                  <a:pt x="783771" y="4523015"/>
                </a:cubicBezTo>
                <a:cubicBezTo>
                  <a:pt x="849490" y="4501108"/>
                  <a:pt x="859943" y="4489510"/>
                  <a:pt x="947057" y="4523015"/>
                </a:cubicBezTo>
                <a:cubicBezTo>
                  <a:pt x="983690" y="4537105"/>
                  <a:pt x="1045028" y="4588329"/>
                  <a:pt x="1045028" y="4588329"/>
                </a:cubicBezTo>
                <a:cubicBezTo>
                  <a:pt x="1090911" y="4584158"/>
                  <a:pt x="1210803" y="4587084"/>
                  <a:pt x="1273628" y="4555672"/>
                </a:cubicBezTo>
                <a:cubicBezTo>
                  <a:pt x="1291181" y="4546896"/>
                  <a:pt x="1304681" y="4530985"/>
                  <a:pt x="1322614" y="4523015"/>
                </a:cubicBezTo>
                <a:cubicBezTo>
                  <a:pt x="1354071" y="4509034"/>
                  <a:pt x="1387928" y="4501244"/>
                  <a:pt x="1420585" y="4490358"/>
                </a:cubicBezTo>
                <a:lnTo>
                  <a:pt x="1469571" y="4474029"/>
                </a:lnTo>
                <a:lnTo>
                  <a:pt x="1518557" y="4457700"/>
                </a:lnTo>
                <a:cubicBezTo>
                  <a:pt x="1545771" y="4463143"/>
                  <a:pt x="1583548" y="4451826"/>
                  <a:pt x="1600200" y="4474029"/>
                </a:cubicBezTo>
                <a:cubicBezTo>
                  <a:pt x="1611975" y="4489729"/>
                  <a:pt x="1579802" y="4507691"/>
                  <a:pt x="1567543" y="4523015"/>
                </a:cubicBezTo>
                <a:cubicBezTo>
                  <a:pt x="1557926" y="4535036"/>
                  <a:pt x="1544502" y="4543651"/>
                  <a:pt x="1534885" y="4555672"/>
                </a:cubicBezTo>
                <a:cubicBezTo>
                  <a:pt x="1522626" y="4570996"/>
                  <a:pt x="1516105" y="4590781"/>
                  <a:pt x="1502228" y="4604658"/>
                </a:cubicBezTo>
                <a:cubicBezTo>
                  <a:pt x="1488352" y="4618535"/>
                  <a:pt x="1468567" y="4625056"/>
                  <a:pt x="1453243" y="4637315"/>
                </a:cubicBezTo>
                <a:cubicBezTo>
                  <a:pt x="1441222" y="4646932"/>
                  <a:pt x="1431471" y="4659086"/>
                  <a:pt x="1420585" y="4669972"/>
                </a:cubicBezTo>
                <a:cubicBezTo>
                  <a:pt x="1388798" y="4765336"/>
                  <a:pt x="1429128" y="4677758"/>
                  <a:pt x="1355271" y="4751615"/>
                </a:cubicBezTo>
                <a:cubicBezTo>
                  <a:pt x="1321901" y="4784985"/>
                  <a:pt x="1330351" y="4809022"/>
                  <a:pt x="1289957" y="4833258"/>
                </a:cubicBezTo>
                <a:cubicBezTo>
                  <a:pt x="1275198" y="4842113"/>
                  <a:pt x="1257300" y="4844143"/>
                  <a:pt x="1240971" y="4849586"/>
                </a:cubicBezTo>
                <a:cubicBezTo>
                  <a:pt x="1148107" y="4942450"/>
                  <a:pt x="1237525" y="4867637"/>
                  <a:pt x="1143000" y="4914900"/>
                </a:cubicBezTo>
                <a:cubicBezTo>
                  <a:pt x="1016390" y="4978206"/>
                  <a:pt x="1168152" y="4922846"/>
                  <a:pt x="1045028" y="4963886"/>
                </a:cubicBezTo>
                <a:cubicBezTo>
                  <a:pt x="1034142" y="4980215"/>
                  <a:pt x="1014324" y="4993345"/>
                  <a:pt x="1012371" y="5012872"/>
                </a:cubicBezTo>
                <a:cubicBezTo>
                  <a:pt x="1009864" y="5037940"/>
                  <a:pt x="1026042" y="5138186"/>
                  <a:pt x="1045028" y="5176158"/>
                </a:cubicBezTo>
                <a:cubicBezTo>
                  <a:pt x="1053804" y="5193711"/>
                  <a:pt x="1066799" y="5208815"/>
                  <a:pt x="1077685" y="5225143"/>
                </a:cubicBezTo>
                <a:cubicBezTo>
                  <a:pt x="1072242" y="5268686"/>
                  <a:pt x="1079179" y="5315672"/>
                  <a:pt x="1061357" y="5355772"/>
                </a:cubicBezTo>
                <a:cubicBezTo>
                  <a:pt x="1054367" y="5371500"/>
                  <a:pt x="1029450" y="5369965"/>
                  <a:pt x="1012371" y="5372100"/>
                </a:cubicBezTo>
                <a:cubicBezTo>
                  <a:pt x="941953" y="5380902"/>
                  <a:pt x="870857" y="5382986"/>
                  <a:pt x="800100" y="5388429"/>
                </a:cubicBezTo>
                <a:cubicBezTo>
                  <a:pt x="648678" y="5438904"/>
                  <a:pt x="867918" y="5348267"/>
                  <a:pt x="767443" y="5649686"/>
                </a:cubicBezTo>
                <a:lnTo>
                  <a:pt x="734785" y="5747658"/>
                </a:lnTo>
                <a:cubicBezTo>
                  <a:pt x="734785" y="5747659"/>
                  <a:pt x="702129" y="5845629"/>
                  <a:pt x="702128" y="5845629"/>
                </a:cubicBezTo>
                <a:cubicBezTo>
                  <a:pt x="584679" y="5884780"/>
                  <a:pt x="731349" y="5837280"/>
                  <a:pt x="587828" y="5878286"/>
                </a:cubicBezTo>
                <a:cubicBezTo>
                  <a:pt x="571279" y="5883014"/>
                  <a:pt x="555392" y="5889887"/>
                  <a:pt x="538843" y="5894615"/>
                </a:cubicBezTo>
                <a:cubicBezTo>
                  <a:pt x="366087" y="5943974"/>
                  <a:pt x="608397" y="5865986"/>
                  <a:pt x="375557" y="5943600"/>
                </a:cubicBezTo>
                <a:lnTo>
                  <a:pt x="326571" y="5959929"/>
                </a:lnTo>
                <a:lnTo>
                  <a:pt x="277585" y="5976258"/>
                </a:lnTo>
                <a:cubicBezTo>
                  <a:pt x="253375" y="6315205"/>
                  <a:pt x="335231" y="6159707"/>
                  <a:pt x="212271" y="6221186"/>
                </a:cubicBezTo>
                <a:cubicBezTo>
                  <a:pt x="194718" y="6229962"/>
                  <a:pt x="179614" y="6242957"/>
                  <a:pt x="163285" y="6253843"/>
                </a:cubicBezTo>
                <a:cubicBezTo>
                  <a:pt x="153836" y="6395583"/>
                  <a:pt x="171145" y="6446466"/>
                  <a:pt x="130628" y="6547758"/>
                </a:cubicBezTo>
                <a:cubicBezTo>
                  <a:pt x="126108" y="6559058"/>
                  <a:pt x="119743" y="6569529"/>
                  <a:pt x="114300" y="6580415"/>
                </a:cubicBezTo>
              </a:path>
            </a:pathLst>
          </a:custGeom>
          <a:noFill/>
          <a:ln>
            <a:solidFill>
              <a:srgbClr val="000000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62" name="Table 2"/>
          <p:cNvGraphicFramePr/>
          <p:nvPr/>
        </p:nvGraphicFramePr>
        <p:xfrm>
          <a:off x="1507320" y="2864160"/>
          <a:ext cx="9847080" cy="936120"/>
        </p:xfrm>
        <a:graphic>
          <a:graphicData uri="http://schemas.openxmlformats.org/drawingml/2006/table">
            <a:tbl>
              <a:tblPr/>
              <a:tblGrid>
                <a:gridCol w="653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0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5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487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70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12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179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DEid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DErecordType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DEsamplingScheme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DEyear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DEstratum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DEhierarchyCorrect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DEhierarchy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88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DE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Norway IMR port-sampling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2016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buNone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Fresh/COD-POL-HAD/N64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Yes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buNone/>
                      </a:pPr>
                      <a:r>
                        <a:rPr lang="nb-NO" sz="14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5</a:t>
                      </a:r>
                      <a:endParaRPr lang="nb-NO" sz="1400" b="0" strike="noStrike" spc="-1">
                        <a:latin typeface="Arial"/>
                      </a:endParaRPr>
                    </a:p>
                  </a:txBody>
                  <a:tcPr marL="68400" marR="68400" anchor="b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63" name="Picture 6" descr="\\storage-lk.slu.se\home$\nupr0001\My Documents\006 - ICES WGs\20180403_ICES_WKRDB_SPEC\20180615_v1.15\Hierarchy_5.png"/>
          <p:cNvPicPr/>
          <p:nvPr/>
        </p:nvPicPr>
        <p:blipFill>
          <a:blip r:embed="rId4"/>
          <a:srcRect r="83286" b="88719"/>
          <a:stretch/>
        </p:blipFill>
        <p:spPr>
          <a:xfrm>
            <a:off x="9840240" y="2064240"/>
            <a:ext cx="1338840" cy="6112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pic>
        <p:nvPicPr>
          <p:cNvPr id="266" name="Picture 5" descr="\\storage-lk.slu.se\home$\nupr0001\My Documents\006 - ICES WGs\20180403_ICES_WKRDB_SPEC\20180615_v1.15\Hierarchy_5.png"/>
          <p:cNvPicPr/>
          <p:nvPr/>
        </p:nvPicPr>
        <p:blipFill>
          <a:blip r:embed="rId4"/>
          <a:stretch/>
        </p:blipFill>
        <p:spPr>
          <a:xfrm>
            <a:off x="6863400" y="4559040"/>
            <a:ext cx="5307120" cy="2237760"/>
          </a:xfrm>
          <a:prstGeom prst="rect">
            <a:avLst/>
          </a:prstGeom>
          <a:ln w="0">
            <a:noFill/>
          </a:ln>
        </p:spPr>
      </p:pic>
      <p:sp>
        <p:nvSpPr>
          <p:cNvPr id="267" name="Freeform 9"/>
          <p:cNvSpPr/>
          <p:nvPr/>
        </p:nvSpPr>
        <p:spPr>
          <a:xfrm>
            <a:off x="3706560" y="326520"/>
            <a:ext cx="8196120" cy="6579720"/>
          </a:xfrm>
          <a:custGeom>
            <a:avLst/>
            <a:gdLst/>
            <a:ahLst/>
            <a:cxnLst/>
            <a:rect l="l" t="t" r="r" b="b"/>
            <a:pathLst>
              <a:path w="8196943" h="6580415">
                <a:moveTo>
                  <a:pt x="8033657" y="1371600"/>
                </a:moveTo>
                <a:cubicBezTo>
                  <a:pt x="7856271" y="1247430"/>
                  <a:pt x="7891380" y="1320329"/>
                  <a:pt x="7854043" y="1208315"/>
                </a:cubicBezTo>
                <a:cubicBezTo>
                  <a:pt x="7870371" y="1202872"/>
                  <a:pt x="7889588" y="1202738"/>
                  <a:pt x="7903028" y="1191986"/>
                </a:cubicBezTo>
                <a:cubicBezTo>
                  <a:pt x="7918352" y="1179726"/>
                  <a:pt x="7919043" y="1153401"/>
                  <a:pt x="7935685" y="1143000"/>
                </a:cubicBezTo>
                <a:cubicBezTo>
                  <a:pt x="7964876" y="1124755"/>
                  <a:pt x="8005015" y="1129438"/>
                  <a:pt x="8033657" y="1110343"/>
                </a:cubicBezTo>
                <a:lnTo>
                  <a:pt x="8082643" y="1077686"/>
                </a:lnTo>
                <a:cubicBezTo>
                  <a:pt x="8088086" y="1061357"/>
                  <a:pt x="8090612" y="1043746"/>
                  <a:pt x="8098971" y="1028700"/>
                </a:cubicBezTo>
                <a:cubicBezTo>
                  <a:pt x="8118032" y="994390"/>
                  <a:pt x="8151873" y="967964"/>
                  <a:pt x="8164285" y="930729"/>
                </a:cubicBezTo>
                <a:cubicBezTo>
                  <a:pt x="8191084" y="850335"/>
                  <a:pt x="8177784" y="898721"/>
                  <a:pt x="8196943" y="783772"/>
                </a:cubicBezTo>
                <a:cubicBezTo>
                  <a:pt x="8191500" y="740229"/>
                  <a:pt x="8192160" y="695479"/>
                  <a:pt x="8180614" y="653143"/>
                </a:cubicBezTo>
                <a:cubicBezTo>
                  <a:pt x="8170217" y="615020"/>
                  <a:pt x="8137672" y="599465"/>
                  <a:pt x="8115300" y="571500"/>
                </a:cubicBezTo>
                <a:cubicBezTo>
                  <a:pt x="8103041" y="556176"/>
                  <a:pt x="8095414" y="537415"/>
                  <a:pt x="8082643" y="522515"/>
                </a:cubicBezTo>
                <a:cubicBezTo>
                  <a:pt x="8062605" y="499138"/>
                  <a:pt x="8034407" y="482819"/>
                  <a:pt x="8017328" y="457200"/>
                </a:cubicBezTo>
                <a:cubicBezTo>
                  <a:pt x="8006442" y="440872"/>
                  <a:pt x="7997234" y="423291"/>
                  <a:pt x="7984671" y="408215"/>
                </a:cubicBezTo>
                <a:cubicBezTo>
                  <a:pt x="7969888" y="390475"/>
                  <a:pt x="7953425" y="374012"/>
                  <a:pt x="7935685" y="359229"/>
                </a:cubicBezTo>
                <a:cubicBezTo>
                  <a:pt x="7908492" y="336568"/>
                  <a:pt x="7852100" y="306201"/>
                  <a:pt x="7821385" y="293915"/>
                </a:cubicBezTo>
                <a:cubicBezTo>
                  <a:pt x="7704442" y="247138"/>
                  <a:pt x="7728687" y="265838"/>
                  <a:pt x="7592785" y="244929"/>
                </a:cubicBezTo>
                <a:cubicBezTo>
                  <a:pt x="7565355" y="240709"/>
                  <a:pt x="7538067" y="235331"/>
                  <a:pt x="7511143" y="228600"/>
                </a:cubicBezTo>
                <a:cubicBezTo>
                  <a:pt x="7494445" y="224426"/>
                  <a:pt x="7479196" y="214706"/>
                  <a:pt x="7462157" y="212272"/>
                </a:cubicBezTo>
                <a:cubicBezTo>
                  <a:pt x="7402643" y="203770"/>
                  <a:pt x="7342414" y="201386"/>
                  <a:pt x="7282543" y="195943"/>
                </a:cubicBezTo>
                <a:lnTo>
                  <a:pt x="7184571" y="163286"/>
                </a:lnTo>
                <a:lnTo>
                  <a:pt x="7135585" y="146958"/>
                </a:lnTo>
                <a:cubicBezTo>
                  <a:pt x="7113814" y="152401"/>
                  <a:pt x="7088943" y="150838"/>
                  <a:pt x="7070271" y="163286"/>
                </a:cubicBezTo>
                <a:cubicBezTo>
                  <a:pt x="7043140" y="181373"/>
                  <a:pt x="7030599" y="233315"/>
                  <a:pt x="7021285" y="261258"/>
                </a:cubicBezTo>
                <a:cubicBezTo>
                  <a:pt x="6917313" y="226599"/>
                  <a:pt x="7020410" y="276273"/>
                  <a:pt x="6955971" y="179615"/>
                </a:cubicBezTo>
                <a:cubicBezTo>
                  <a:pt x="6945085" y="163286"/>
                  <a:pt x="6923314" y="157844"/>
                  <a:pt x="6906985" y="146958"/>
                </a:cubicBezTo>
                <a:cubicBezTo>
                  <a:pt x="6901542" y="130629"/>
                  <a:pt x="6901409" y="111412"/>
                  <a:pt x="6890657" y="97972"/>
                </a:cubicBezTo>
                <a:cubicBezTo>
                  <a:pt x="6859461" y="58977"/>
                  <a:pt x="6832125" y="68706"/>
                  <a:pt x="6792685" y="48986"/>
                </a:cubicBezTo>
                <a:cubicBezTo>
                  <a:pt x="6679922" y="-7396"/>
                  <a:pt x="6814319" y="33984"/>
                  <a:pt x="6678385" y="0"/>
                </a:cubicBezTo>
                <a:cubicBezTo>
                  <a:pt x="6618514" y="5443"/>
                  <a:pt x="6558285" y="7827"/>
                  <a:pt x="6498771" y="16329"/>
                </a:cubicBezTo>
                <a:cubicBezTo>
                  <a:pt x="6481732" y="18763"/>
                  <a:pt x="6464106" y="23111"/>
                  <a:pt x="6449785" y="32658"/>
                </a:cubicBezTo>
                <a:cubicBezTo>
                  <a:pt x="6430572" y="45467"/>
                  <a:pt x="6418540" y="66860"/>
                  <a:pt x="6400800" y="81643"/>
                </a:cubicBezTo>
                <a:cubicBezTo>
                  <a:pt x="6385724" y="94206"/>
                  <a:pt x="6368143" y="103414"/>
                  <a:pt x="6351814" y="114300"/>
                </a:cubicBezTo>
                <a:cubicBezTo>
                  <a:pt x="6338533" y="154141"/>
                  <a:pt x="6334481" y="180619"/>
                  <a:pt x="6302828" y="212272"/>
                </a:cubicBezTo>
                <a:cubicBezTo>
                  <a:pt x="6288952" y="226149"/>
                  <a:pt x="6269167" y="232670"/>
                  <a:pt x="6253843" y="244929"/>
                </a:cubicBezTo>
                <a:cubicBezTo>
                  <a:pt x="6241822" y="254546"/>
                  <a:pt x="6234955" y="270701"/>
                  <a:pt x="6221185" y="277586"/>
                </a:cubicBezTo>
                <a:cubicBezTo>
                  <a:pt x="6190396" y="292981"/>
                  <a:pt x="6155871" y="299357"/>
                  <a:pt x="6123214" y="310243"/>
                </a:cubicBezTo>
                <a:lnTo>
                  <a:pt x="6025243" y="342900"/>
                </a:lnTo>
                <a:lnTo>
                  <a:pt x="5976257" y="359229"/>
                </a:lnTo>
                <a:cubicBezTo>
                  <a:pt x="5970814" y="342900"/>
                  <a:pt x="5964656" y="326793"/>
                  <a:pt x="5959928" y="310243"/>
                </a:cubicBezTo>
                <a:cubicBezTo>
                  <a:pt x="5953763" y="288665"/>
                  <a:pt x="5957619" y="262453"/>
                  <a:pt x="5943600" y="244929"/>
                </a:cubicBezTo>
                <a:cubicBezTo>
                  <a:pt x="5932848" y="231489"/>
                  <a:pt x="5911548" y="231679"/>
                  <a:pt x="5894614" y="228600"/>
                </a:cubicBezTo>
                <a:cubicBezTo>
                  <a:pt x="5851440" y="220750"/>
                  <a:pt x="5807528" y="217715"/>
                  <a:pt x="5763985" y="212272"/>
                </a:cubicBezTo>
                <a:cubicBezTo>
                  <a:pt x="5720442" y="217715"/>
                  <a:pt x="5676264" y="219405"/>
                  <a:pt x="5633357" y="228600"/>
                </a:cubicBezTo>
                <a:cubicBezTo>
                  <a:pt x="5599697" y="235813"/>
                  <a:pt x="5564027" y="242163"/>
                  <a:pt x="5535385" y="261258"/>
                </a:cubicBezTo>
                <a:cubicBezTo>
                  <a:pt x="5467110" y="306774"/>
                  <a:pt x="5436391" y="318003"/>
                  <a:pt x="5388428" y="375558"/>
                </a:cubicBezTo>
                <a:cubicBezTo>
                  <a:pt x="5375865" y="390634"/>
                  <a:pt x="5366657" y="408215"/>
                  <a:pt x="5355771" y="424543"/>
                </a:cubicBezTo>
                <a:cubicBezTo>
                  <a:pt x="5309517" y="563312"/>
                  <a:pt x="5374027" y="394117"/>
                  <a:pt x="5306785" y="506186"/>
                </a:cubicBezTo>
                <a:cubicBezTo>
                  <a:pt x="5297930" y="520945"/>
                  <a:pt x="5300004" y="540851"/>
                  <a:pt x="5290457" y="555172"/>
                </a:cubicBezTo>
                <a:cubicBezTo>
                  <a:pt x="5277648" y="574386"/>
                  <a:pt x="5256254" y="586418"/>
                  <a:pt x="5241471" y="604158"/>
                </a:cubicBezTo>
                <a:cubicBezTo>
                  <a:pt x="5228908" y="619234"/>
                  <a:pt x="5217590" y="635591"/>
                  <a:pt x="5208814" y="653143"/>
                </a:cubicBezTo>
                <a:cubicBezTo>
                  <a:pt x="5201117" y="668538"/>
                  <a:pt x="5203237" y="688689"/>
                  <a:pt x="5192485" y="702129"/>
                </a:cubicBezTo>
                <a:cubicBezTo>
                  <a:pt x="5165199" y="736237"/>
                  <a:pt x="5130525" y="735682"/>
                  <a:pt x="5094514" y="751115"/>
                </a:cubicBezTo>
                <a:cubicBezTo>
                  <a:pt x="5072141" y="760703"/>
                  <a:pt x="5050971" y="772886"/>
                  <a:pt x="5029200" y="783772"/>
                </a:cubicBezTo>
                <a:cubicBezTo>
                  <a:pt x="5018314" y="800101"/>
                  <a:pt x="5008802" y="817434"/>
                  <a:pt x="4996543" y="832758"/>
                </a:cubicBezTo>
                <a:cubicBezTo>
                  <a:pt x="4903469" y="949099"/>
                  <a:pt x="5031749" y="763620"/>
                  <a:pt x="4931228" y="914400"/>
                </a:cubicBezTo>
                <a:cubicBezTo>
                  <a:pt x="4917948" y="954242"/>
                  <a:pt x="4913897" y="980718"/>
                  <a:pt x="4882243" y="1012372"/>
                </a:cubicBezTo>
                <a:cubicBezTo>
                  <a:pt x="4868366" y="1026249"/>
                  <a:pt x="4850810" y="1036253"/>
                  <a:pt x="4833257" y="1045029"/>
                </a:cubicBezTo>
                <a:cubicBezTo>
                  <a:pt x="4817862" y="1052726"/>
                  <a:pt x="4799317" y="1052999"/>
                  <a:pt x="4784271" y="1061358"/>
                </a:cubicBezTo>
                <a:cubicBezTo>
                  <a:pt x="4749961" y="1080419"/>
                  <a:pt x="4718957" y="1104901"/>
                  <a:pt x="4686300" y="1126672"/>
                </a:cubicBezTo>
                <a:lnTo>
                  <a:pt x="4637314" y="1159329"/>
                </a:lnTo>
                <a:cubicBezTo>
                  <a:pt x="4626428" y="1175658"/>
                  <a:pt x="4617580" y="1193546"/>
                  <a:pt x="4604657" y="1208315"/>
                </a:cubicBezTo>
                <a:cubicBezTo>
                  <a:pt x="4579313" y="1237279"/>
                  <a:pt x="4544363" y="1257935"/>
                  <a:pt x="4523014" y="1289958"/>
                </a:cubicBezTo>
                <a:cubicBezTo>
                  <a:pt x="4479471" y="1355272"/>
                  <a:pt x="4506685" y="1328057"/>
                  <a:pt x="4441371" y="1371600"/>
                </a:cubicBezTo>
                <a:cubicBezTo>
                  <a:pt x="4430485" y="1447800"/>
                  <a:pt x="4440566" y="1530126"/>
                  <a:pt x="4408714" y="1600200"/>
                </a:cubicBezTo>
                <a:cubicBezTo>
                  <a:pt x="4399158" y="1621222"/>
                  <a:pt x="4377261" y="1566243"/>
                  <a:pt x="4359728" y="1551215"/>
                </a:cubicBezTo>
                <a:cubicBezTo>
                  <a:pt x="4213108" y="1425541"/>
                  <a:pt x="4366973" y="1574788"/>
                  <a:pt x="4245428" y="1453243"/>
                </a:cubicBezTo>
                <a:cubicBezTo>
                  <a:pt x="4239985" y="1436915"/>
                  <a:pt x="4246312" y="1404258"/>
                  <a:pt x="4229100" y="1404258"/>
                </a:cubicBezTo>
                <a:cubicBezTo>
                  <a:pt x="4209476" y="1404258"/>
                  <a:pt x="4208702" y="1437919"/>
                  <a:pt x="4196443" y="1453243"/>
                </a:cubicBezTo>
                <a:cubicBezTo>
                  <a:pt x="4163841" y="1493995"/>
                  <a:pt x="4164720" y="1485588"/>
                  <a:pt x="4114800" y="1502229"/>
                </a:cubicBezTo>
                <a:cubicBezTo>
                  <a:pt x="3975198" y="1455696"/>
                  <a:pt x="4050986" y="1465302"/>
                  <a:pt x="3886200" y="1485900"/>
                </a:cubicBezTo>
                <a:cubicBezTo>
                  <a:pt x="3875314" y="1502229"/>
                  <a:pt x="3865802" y="1519562"/>
                  <a:pt x="3853543" y="1534886"/>
                </a:cubicBezTo>
                <a:cubicBezTo>
                  <a:pt x="3843926" y="1546907"/>
                  <a:pt x="3828806" y="1554342"/>
                  <a:pt x="3820885" y="1567543"/>
                </a:cubicBezTo>
                <a:cubicBezTo>
                  <a:pt x="3812030" y="1582302"/>
                  <a:pt x="3810000" y="1600200"/>
                  <a:pt x="3804557" y="1616529"/>
                </a:cubicBezTo>
                <a:cubicBezTo>
                  <a:pt x="3808623" y="1693777"/>
                  <a:pt x="3839213" y="1993753"/>
                  <a:pt x="3804557" y="2106386"/>
                </a:cubicBezTo>
                <a:cubicBezTo>
                  <a:pt x="3798786" y="2125143"/>
                  <a:pt x="3771900" y="2128157"/>
                  <a:pt x="3755571" y="2139043"/>
                </a:cubicBezTo>
                <a:cubicBezTo>
                  <a:pt x="3614222" y="2091927"/>
                  <a:pt x="3690810" y="2139733"/>
                  <a:pt x="3624943" y="2057400"/>
                </a:cubicBezTo>
                <a:cubicBezTo>
                  <a:pt x="3615326" y="2045379"/>
                  <a:pt x="3603171" y="2035629"/>
                  <a:pt x="3592285" y="2024743"/>
                </a:cubicBezTo>
                <a:cubicBezTo>
                  <a:pt x="3392566" y="2064688"/>
                  <a:pt x="3582182" y="2002190"/>
                  <a:pt x="3494314" y="2090058"/>
                </a:cubicBezTo>
                <a:cubicBezTo>
                  <a:pt x="3477102" y="2107270"/>
                  <a:pt x="3450134" y="2110638"/>
                  <a:pt x="3429000" y="2122715"/>
                </a:cubicBezTo>
                <a:cubicBezTo>
                  <a:pt x="3375955" y="2153026"/>
                  <a:pt x="3376058" y="2159328"/>
                  <a:pt x="3331028" y="2204358"/>
                </a:cubicBezTo>
                <a:cubicBezTo>
                  <a:pt x="3325585" y="2220686"/>
                  <a:pt x="3326870" y="2241173"/>
                  <a:pt x="3314700" y="2253343"/>
                </a:cubicBezTo>
                <a:cubicBezTo>
                  <a:pt x="3302529" y="2265514"/>
                  <a:pt x="3282753" y="2267238"/>
                  <a:pt x="3265714" y="2269672"/>
                </a:cubicBezTo>
                <a:cubicBezTo>
                  <a:pt x="3206200" y="2278174"/>
                  <a:pt x="3145971" y="2280557"/>
                  <a:pt x="3086100" y="2286000"/>
                </a:cubicBezTo>
                <a:cubicBezTo>
                  <a:pt x="3037857" y="2430730"/>
                  <a:pt x="3087656" y="2380171"/>
                  <a:pt x="2906485" y="2400300"/>
                </a:cubicBezTo>
                <a:cubicBezTo>
                  <a:pt x="2879271" y="2394857"/>
                  <a:pt x="2844467" y="2403596"/>
                  <a:pt x="2824843" y="2383972"/>
                </a:cubicBezTo>
                <a:cubicBezTo>
                  <a:pt x="2800502" y="2359631"/>
                  <a:pt x="2792185" y="2286000"/>
                  <a:pt x="2792185" y="2286000"/>
                </a:cubicBezTo>
                <a:cubicBezTo>
                  <a:pt x="2786742" y="2247900"/>
                  <a:pt x="2782742" y="2209566"/>
                  <a:pt x="2775857" y="2171700"/>
                </a:cubicBezTo>
                <a:cubicBezTo>
                  <a:pt x="2771843" y="2149621"/>
                  <a:pt x="2759528" y="2128827"/>
                  <a:pt x="2759528" y="2106386"/>
                </a:cubicBezTo>
                <a:cubicBezTo>
                  <a:pt x="2759528" y="1974085"/>
                  <a:pt x="2741424" y="1925637"/>
                  <a:pt x="2808514" y="1845129"/>
                </a:cubicBezTo>
                <a:cubicBezTo>
                  <a:pt x="2823297" y="1827389"/>
                  <a:pt x="2838286" y="1808952"/>
                  <a:pt x="2857500" y="1796143"/>
                </a:cubicBezTo>
                <a:cubicBezTo>
                  <a:pt x="2871821" y="1786596"/>
                  <a:pt x="2890157" y="1785258"/>
                  <a:pt x="2906485" y="1779815"/>
                </a:cubicBezTo>
                <a:cubicBezTo>
                  <a:pt x="2922814" y="1768929"/>
                  <a:pt x="2937538" y="1755128"/>
                  <a:pt x="2955471" y="1747158"/>
                </a:cubicBezTo>
                <a:cubicBezTo>
                  <a:pt x="2986928" y="1733177"/>
                  <a:pt x="3053443" y="1714500"/>
                  <a:pt x="3053443" y="1714500"/>
                </a:cubicBezTo>
                <a:cubicBezTo>
                  <a:pt x="3091543" y="1719943"/>
                  <a:pt x="3130004" y="1723281"/>
                  <a:pt x="3167743" y="1730829"/>
                </a:cubicBezTo>
                <a:cubicBezTo>
                  <a:pt x="3184620" y="1734205"/>
                  <a:pt x="3206724" y="1733152"/>
                  <a:pt x="3216728" y="1747158"/>
                </a:cubicBezTo>
                <a:cubicBezTo>
                  <a:pt x="3236736" y="1775170"/>
                  <a:pt x="3238499" y="1812472"/>
                  <a:pt x="3249385" y="1845129"/>
                </a:cubicBezTo>
                <a:cubicBezTo>
                  <a:pt x="3254253" y="1859734"/>
                  <a:pt x="3271157" y="1866900"/>
                  <a:pt x="3282043" y="1877786"/>
                </a:cubicBezTo>
                <a:cubicBezTo>
                  <a:pt x="3287486" y="1894115"/>
                  <a:pt x="3290012" y="1911726"/>
                  <a:pt x="3298371" y="1926772"/>
                </a:cubicBezTo>
                <a:cubicBezTo>
                  <a:pt x="3391950" y="2095216"/>
                  <a:pt x="3343065" y="1962884"/>
                  <a:pt x="3380014" y="2073729"/>
                </a:cubicBezTo>
                <a:cubicBezTo>
                  <a:pt x="3374571" y="2106386"/>
                  <a:pt x="3385486" y="2146784"/>
                  <a:pt x="3363685" y="2171700"/>
                </a:cubicBezTo>
                <a:cubicBezTo>
                  <a:pt x="3341017" y="2197606"/>
                  <a:pt x="3265714" y="2204358"/>
                  <a:pt x="3265714" y="2204358"/>
                </a:cubicBezTo>
                <a:cubicBezTo>
                  <a:pt x="3246664" y="2232933"/>
                  <a:pt x="3224893" y="2279196"/>
                  <a:pt x="3184071" y="2286000"/>
                </a:cubicBezTo>
                <a:cubicBezTo>
                  <a:pt x="3167093" y="2288830"/>
                  <a:pt x="3151414" y="2275115"/>
                  <a:pt x="3135085" y="2269672"/>
                </a:cubicBezTo>
                <a:cubicBezTo>
                  <a:pt x="3058346" y="2346413"/>
                  <a:pt x="3105315" y="2305847"/>
                  <a:pt x="2988128" y="2383972"/>
                </a:cubicBezTo>
                <a:lnTo>
                  <a:pt x="2939143" y="2416629"/>
                </a:lnTo>
                <a:cubicBezTo>
                  <a:pt x="2836491" y="2390966"/>
                  <a:pt x="2889695" y="2416168"/>
                  <a:pt x="2792185" y="2318658"/>
                </a:cubicBezTo>
                <a:lnTo>
                  <a:pt x="2759528" y="2286000"/>
                </a:lnTo>
                <a:cubicBezTo>
                  <a:pt x="2611151" y="2307197"/>
                  <a:pt x="2657398" y="2265817"/>
                  <a:pt x="2612571" y="2400300"/>
                </a:cubicBezTo>
                <a:lnTo>
                  <a:pt x="2579914" y="2498272"/>
                </a:lnTo>
                <a:lnTo>
                  <a:pt x="2563585" y="2547258"/>
                </a:lnTo>
                <a:cubicBezTo>
                  <a:pt x="2564398" y="2551325"/>
                  <a:pt x="2582854" y="2661149"/>
                  <a:pt x="2596243" y="2677886"/>
                </a:cubicBezTo>
                <a:cubicBezTo>
                  <a:pt x="2608502" y="2693210"/>
                  <a:pt x="2645228" y="2690919"/>
                  <a:pt x="2645228" y="2710543"/>
                </a:cubicBezTo>
                <a:cubicBezTo>
                  <a:pt x="2645228" y="2727755"/>
                  <a:pt x="2612571" y="2699658"/>
                  <a:pt x="2596243" y="2694215"/>
                </a:cubicBezTo>
                <a:cubicBezTo>
                  <a:pt x="2578935" y="2682676"/>
                  <a:pt x="2526234" y="2652169"/>
                  <a:pt x="2514600" y="2628900"/>
                </a:cubicBezTo>
                <a:cubicBezTo>
                  <a:pt x="2499205" y="2598111"/>
                  <a:pt x="2481943" y="2530929"/>
                  <a:pt x="2481943" y="2530929"/>
                </a:cubicBezTo>
                <a:cubicBezTo>
                  <a:pt x="2476500" y="2547258"/>
                  <a:pt x="2476366" y="2566475"/>
                  <a:pt x="2465614" y="2579915"/>
                </a:cubicBezTo>
                <a:cubicBezTo>
                  <a:pt x="2420594" y="2636189"/>
                  <a:pt x="2382821" y="2606937"/>
                  <a:pt x="2318657" y="2596243"/>
                </a:cubicBezTo>
                <a:cubicBezTo>
                  <a:pt x="2291443" y="2601686"/>
                  <a:pt x="2263939" y="2605841"/>
                  <a:pt x="2237014" y="2612572"/>
                </a:cubicBezTo>
                <a:cubicBezTo>
                  <a:pt x="2220316" y="2616746"/>
                  <a:pt x="2198032" y="2614894"/>
                  <a:pt x="2188028" y="2628900"/>
                </a:cubicBezTo>
                <a:cubicBezTo>
                  <a:pt x="2168020" y="2656912"/>
                  <a:pt x="2155371" y="2726872"/>
                  <a:pt x="2155371" y="2726872"/>
                </a:cubicBezTo>
                <a:cubicBezTo>
                  <a:pt x="2149928" y="2781301"/>
                  <a:pt x="2147361" y="2836094"/>
                  <a:pt x="2139043" y="2890158"/>
                </a:cubicBezTo>
                <a:cubicBezTo>
                  <a:pt x="2136426" y="2907170"/>
                  <a:pt x="2126584" y="2922372"/>
                  <a:pt x="2122714" y="2939143"/>
                </a:cubicBezTo>
                <a:cubicBezTo>
                  <a:pt x="2068664" y="3173359"/>
                  <a:pt x="2113197" y="3033010"/>
                  <a:pt x="2073728" y="3151415"/>
                </a:cubicBezTo>
                <a:cubicBezTo>
                  <a:pt x="2068285" y="3265715"/>
                  <a:pt x="2066176" y="3380223"/>
                  <a:pt x="2057400" y="3494315"/>
                </a:cubicBezTo>
                <a:cubicBezTo>
                  <a:pt x="2055271" y="3521987"/>
                  <a:pt x="2045291" y="3548527"/>
                  <a:pt x="2041071" y="3575958"/>
                </a:cubicBezTo>
                <a:cubicBezTo>
                  <a:pt x="2034399" y="3619329"/>
                  <a:pt x="2030186" y="3663043"/>
                  <a:pt x="2024743" y="3706586"/>
                </a:cubicBezTo>
                <a:cubicBezTo>
                  <a:pt x="2013857" y="3663043"/>
                  <a:pt x="2034664" y="3590152"/>
                  <a:pt x="1992085" y="3575958"/>
                </a:cubicBezTo>
                <a:lnTo>
                  <a:pt x="1894114" y="3543300"/>
                </a:lnTo>
                <a:cubicBezTo>
                  <a:pt x="1868890" y="3505465"/>
                  <a:pt x="1848416" y="3442041"/>
                  <a:pt x="1779814" y="3510643"/>
                </a:cubicBezTo>
                <a:cubicBezTo>
                  <a:pt x="1755473" y="3534984"/>
                  <a:pt x="1747157" y="3608615"/>
                  <a:pt x="1747157" y="3608615"/>
                </a:cubicBezTo>
                <a:cubicBezTo>
                  <a:pt x="1736271" y="3592286"/>
                  <a:pt x="1718612" y="3578818"/>
                  <a:pt x="1714500" y="3559629"/>
                </a:cubicBezTo>
                <a:cubicBezTo>
                  <a:pt x="1673956" y="3370426"/>
                  <a:pt x="1761691" y="3358843"/>
                  <a:pt x="1649185" y="3396343"/>
                </a:cubicBezTo>
                <a:cubicBezTo>
                  <a:pt x="1627414" y="3429000"/>
                  <a:pt x="1616528" y="3472544"/>
                  <a:pt x="1583871" y="3494315"/>
                </a:cubicBezTo>
                <a:cubicBezTo>
                  <a:pt x="1471579" y="3569176"/>
                  <a:pt x="1523135" y="3547217"/>
                  <a:pt x="1436914" y="3575958"/>
                </a:cubicBezTo>
                <a:cubicBezTo>
                  <a:pt x="1415143" y="3570515"/>
                  <a:pt x="1380886" y="3580059"/>
                  <a:pt x="1371600" y="3559629"/>
                </a:cubicBezTo>
                <a:cubicBezTo>
                  <a:pt x="1348965" y="3509832"/>
                  <a:pt x="1367571" y="3449642"/>
                  <a:pt x="1355271" y="3396343"/>
                </a:cubicBezTo>
                <a:cubicBezTo>
                  <a:pt x="1350858" y="3377221"/>
                  <a:pt x="1331390" y="3364910"/>
                  <a:pt x="1322614" y="3347358"/>
                </a:cubicBezTo>
                <a:cubicBezTo>
                  <a:pt x="1309562" y="3321254"/>
                  <a:pt x="1296934" y="3257478"/>
                  <a:pt x="1289957" y="3233058"/>
                </a:cubicBezTo>
                <a:cubicBezTo>
                  <a:pt x="1285229" y="3216508"/>
                  <a:pt x="1279071" y="3200401"/>
                  <a:pt x="1273628" y="3184072"/>
                </a:cubicBezTo>
                <a:cubicBezTo>
                  <a:pt x="1262742" y="3200401"/>
                  <a:pt x="1248941" y="3215125"/>
                  <a:pt x="1240971" y="3233058"/>
                </a:cubicBezTo>
                <a:cubicBezTo>
                  <a:pt x="1226990" y="3264515"/>
                  <a:pt x="1219200" y="3298372"/>
                  <a:pt x="1208314" y="3331029"/>
                </a:cubicBezTo>
                <a:lnTo>
                  <a:pt x="1175657" y="3429000"/>
                </a:lnTo>
                <a:cubicBezTo>
                  <a:pt x="1170214" y="3445329"/>
                  <a:pt x="1167025" y="3462591"/>
                  <a:pt x="1159328" y="3477986"/>
                </a:cubicBezTo>
                <a:lnTo>
                  <a:pt x="1126671" y="3543300"/>
                </a:lnTo>
                <a:cubicBezTo>
                  <a:pt x="1121228" y="3565072"/>
                  <a:pt x="1120379" y="3588543"/>
                  <a:pt x="1110343" y="3608615"/>
                </a:cubicBezTo>
                <a:cubicBezTo>
                  <a:pt x="1087544" y="3654213"/>
                  <a:pt x="1015816" y="3661895"/>
                  <a:pt x="979714" y="3673929"/>
                </a:cubicBezTo>
                <a:cubicBezTo>
                  <a:pt x="912112" y="3696463"/>
                  <a:pt x="945048" y="3680711"/>
                  <a:pt x="881743" y="3722915"/>
                </a:cubicBezTo>
                <a:cubicBezTo>
                  <a:pt x="854217" y="3764202"/>
                  <a:pt x="842415" y="3772595"/>
                  <a:pt x="832757" y="3820886"/>
                </a:cubicBezTo>
                <a:cubicBezTo>
                  <a:pt x="825209" y="3858625"/>
                  <a:pt x="830244" y="3899264"/>
                  <a:pt x="816428" y="3935186"/>
                </a:cubicBezTo>
                <a:cubicBezTo>
                  <a:pt x="802338" y="3971819"/>
                  <a:pt x="788349" y="4020747"/>
                  <a:pt x="751114" y="4033158"/>
                </a:cubicBezTo>
                <a:lnTo>
                  <a:pt x="702128" y="4049486"/>
                </a:lnTo>
                <a:cubicBezTo>
                  <a:pt x="684824" y="4061022"/>
                  <a:pt x="632118" y="4091535"/>
                  <a:pt x="620485" y="4114800"/>
                </a:cubicBezTo>
                <a:cubicBezTo>
                  <a:pt x="605090" y="4145590"/>
                  <a:pt x="606923" y="4184130"/>
                  <a:pt x="587828" y="4212772"/>
                </a:cubicBezTo>
                <a:cubicBezTo>
                  <a:pt x="566057" y="4245429"/>
                  <a:pt x="534926" y="4273508"/>
                  <a:pt x="522514" y="4310743"/>
                </a:cubicBezTo>
                <a:cubicBezTo>
                  <a:pt x="517071" y="4327072"/>
                  <a:pt x="510913" y="4343179"/>
                  <a:pt x="506185" y="4359729"/>
                </a:cubicBezTo>
                <a:cubicBezTo>
                  <a:pt x="500020" y="4381307"/>
                  <a:pt x="499893" y="4404971"/>
                  <a:pt x="489857" y="4425043"/>
                </a:cubicBezTo>
                <a:cubicBezTo>
                  <a:pt x="472304" y="4460149"/>
                  <a:pt x="452297" y="4495262"/>
                  <a:pt x="424543" y="4523015"/>
                </a:cubicBezTo>
                <a:cubicBezTo>
                  <a:pt x="373138" y="4574419"/>
                  <a:pt x="393981" y="4563313"/>
                  <a:pt x="293914" y="4588329"/>
                </a:cubicBezTo>
                <a:lnTo>
                  <a:pt x="163285" y="4620986"/>
                </a:lnTo>
                <a:cubicBezTo>
                  <a:pt x="97454" y="4719733"/>
                  <a:pt x="152812" y="4620873"/>
                  <a:pt x="114300" y="4800600"/>
                </a:cubicBezTo>
                <a:cubicBezTo>
                  <a:pt x="107087" y="4834260"/>
                  <a:pt x="92529" y="4865915"/>
                  <a:pt x="81643" y="4898572"/>
                </a:cubicBezTo>
                <a:lnTo>
                  <a:pt x="32657" y="5045529"/>
                </a:lnTo>
                <a:cubicBezTo>
                  <a:pt x="27214" y="5061858"/>
                  <a:pt x="20502" y="5077817"/>
                  <a:pt x="16328" y="5094515"/>
                </a:cubicBezTo>
                <a:lnTo>
                  <a:pt x="0" y="5159829"/>
                </a:lnTo>
                <a:cubicBezTo>
                  <a:pt x="16328" y="5165272"/>
                  <a:pt x="32108" y="5179534"/>
                  <a:pt x="48985" y="5176158"/>
                </a:cubicBezTo>
                <a:cubicBezTo>
                  <a:pt x="64081" y="5173139"/>
                  <a:pt x="69621" y="5153117"/>
                  <a:pt x="81643" y="5143500"/>
                </a:cubicBezTo>
                <a:cubicBezTo>
                  <a:pt x="96967" y="5131241"/>
                  <a:pt x="114300" y="5121729"/>
                  <a:pt x="130628" y="5110843"/>
                </a:cubicBezTo>
                <a:cubicBezTo>
                  <a:pt x="141514" y="5094515"/>
                  <a:pt x="154509" y="5079410"/>
                  <a:pt x="163285" y="5061858"/>
                </a:cubicBezTo>
                <a:cubicBezTo>
                  <a:pt x="176335" y="5035758"/>
                  <a:pt x="188968" y="4971972"/>
                  <a:pt x="195943" y="4947558"/>
                </a:cubicBezTo>
                <a:cubicBezTo>
                  <a:pt x="200671" y="4931008"/>
                  <a:pt x="207543" y="4915122"/>
                  <a:pt x="212271" y="4898572"/>
                </a:cubicBezTo>
                <a:cubicBezTo>
                  <a:pt x="218436" y="4876994"/>
                  <a:pt x="222435" y="4854836"/>
                  <a:pt x="228600" y="4833258"/>
                </a:cubicBezTo>
                <a:cubicBezTo>
                  <a:pt x="233328" y="4816708"/>
                  <a:pt x="230922" y="4794276"/>
                  <a:pt x="244928" y="4784272"/>
                </a:cubicBezTo>
                <a:cubicBezTo>
                  <a:pt x="272940" y="4764264"/>
                  <a:pt x="310243" y="4762501"/>
                  <a:pt x="342900" y="4751615"/>
                </a:cubicBezTo>
                <a:lnTo>
                  <a:pt x="391885" y="4735286"/>
                </a:lnTo>
                <a:cubicBezTo>
                  <a:pt x="402771" y="4724400"/>
                  <a:pt x="414926" y="4714650"/>
                  <a:pt x="424543" y="4702629"/>
                </a:cubicBezTo>
                <a:cubicBezTo>
                  <a:pt x="436802" y="4687305"/>
                  <a:pt x="443323" y="4667520"/>
                  <a:pt x="457200" y="4653643"/>
                </a:cubicBezTo>
                <a:cubicBezTo>
                  <a:pt x="471076" y="4639766"/>
                  <a:pt x="490861" y="4633245"/>
                  <a:pt x="506185" y="4620986"/>
                </a:cubicBezTo>
                <a:cubicBezTo>
                  <a:pt x="518206" y="4611369"/>
                  <a:pt x="526822" y="4597946"/>
                  <a:pt x="538843" y="4588329"/>
                </a:cubicBezTo>
                <a:cubicBezTo>
                  <a:pt x="568538" y="4564573"/>
                  <a:pt x="598690" y="4545697"/>
                  <a:pt x="636814" y="4539343"/>
                </a:cubicBezTo>
                <a:cubicBezTo>
                  <a:pt x="685431" y="4531240"/>
                  <a:pt x="734785" y="4528458"/>
                  <a:pt x="783771" y="4523015"/>
                </a:cubicBezTo>
                <a:cubicBezTo>
                  <a:pt x="849490" y="4501108"/>
                  <a:pt x="859943" y="4489510"/>
                  <a:pt x="947057" y="4523015"/>
                </a:cubicBezTo>
                <a:cubicBezTo>
                  <a:pt x="983690" y="4537105"/>
                  <a:pt x="1045028" y="4588329"/>
                  <a:pt x="1045028" y="4588329"/>
                </a:cubicBezTo>
                <a:cubicBezTo>
                  <a:pt x="1090911" y="4584158"/>
                  <a:pt x="1210803" y="4587084"/>
                  <a:pt x="1273628" y="4555672"/>
                </a:cubicBezTo>
                <a:cubicBezTo>
                  <a:pt x="1291181" y="4546896"/>
                  <a:pt x="1304681" y="4530985"/>
                  <a:pt x="1322614" y="4523015"/>
                </a:cubicBezTo>
                <a:cubicBezTo>
                  <a:pt x="1354071" y="4509034"/>
                  <a:pt x="1387928" y="4501244"/>
                  <a:pt x="1420585" y="4490358"/>
                </a:cubicBezTo>
                <a:lnTo>
                  <a:pt x="1469571" y="4474029"/>
                </a:lnTo>
                <a:lnTo>
                  <a:pt x="1518557" y="4457700"/>
                </a:lnTo>
                <a:cubicBezTo>
                  <a:pt x="1545771" y="4463143"/>
                  <a:pt x="1583548" y="4451826"/>
                  <a:pt x="1600200" y="4474029"/>
                </a:cubicBezTo>
                <a:cubicBezTo>
                  <a:pt x="1611975" y="4489729"/>
                  <a:pt x="1579802" y="4507691"/>
                  <a:pt x="1567543" y="4523015"/>
                </a:cubicBezTo>
                <a:cubicBezTo>
                  <a:pt x="1557926" y="4535036"/>
                  <a:pt x="1544502" y="4543651"/>
                  <a:pt x="1534885" y="4555672"/>
                </a:cubicBezTo>
                <a:cubicBezTo>
                  <a:pt x="1522626" y="4570996"/>
                  <a:pt x="1516105" y="4590781"/>
                  <a:pt x="1502228" y="4604658"/>
                </a:cubicBezTo>
                <a:cubicBezTo>
                  <a:pt x="1488352" y="4618535"/>
                  <a:pt x="1468567" y="4625056"/>
                  <a:pt x="1453243" y="4637315"/>
                </a:cubicBezTo>
                <a:cubicBezTo>
                  <a:pt x="1441222" y="4646932"/>
                  <a:pt x="1431471" y="4659086"/>
                  <a:pt x="1420585" y="4669972"/>
                </a:cubicBezTo>
                <a:cubicBezTo>
                  <a:pt x="1388798" y="4765336"/>
                  <a:pt x="1429128" y="4677758"/>
                  <a:pt x="1355271" y="4751615"/>
                </a:cubicBezTo>
                <a:cubicBezTo>
                  <a:pt x="1321901" y="4784985"/>
                  <a:pt x="1330351" y="4809022"/>
                  <a:pt x="1289957" y="4833258"/>
                </a:cubicBezTo>
                <a:cubicBezTo>
                  <a:pt x="1275198" y="4842113"/>
                  <a:pt x="1257300" y="4844143"/>
                  <a:pt x="1240971" y="4849586"/>
                </a:cubicBezTo>
                <a:cubicBezTo>
                  <a:pt x="1148107" y="4942450"/>
                  <a:pt x="1237525" y="4867637"/>
                  <a:pt x="1143000" y="4914900"/>
                </a:cubicBezTo>
                <a:cubicBezTo>
                  <a:pt x="1016390" y="4978206"/>
                  <a:pt x="1168152" y="4922846"/>
                  <a:pt x="1045028" y="4963886"/>
                </a:cubicBezTo>
                <a:cubicBezTo>
                  <a:pt x="1034142" y="4980215"/>
                  <a:pt x="1014324" y="4993345"/>
                  <a:pt x="1012371" y="5012872"/>
                </a:cubicBezTo>
                <a:cubicBezTo>
                  <a:pt x="1009864" y="5037940"/>
                  <a:pt x="1026042" y="5138186"/>
                  <a:pt x="1045028" y="5176158"/>
                </a:cubicBezTo>
                <a:cubicBezTo>
                  <a:pt x="1053804" y="5193711"/>
                  <a:pt x="1066799" y="5208815"/>
                  <a:pt x="1077685" y="5225143"/>
                </a:cubicBezTo>
                <a:cubicBezTo>
                  <a:pt x="1072242" y="5268686"/>
                  <a:pt x="1079179" y="5315672"/>
                  <a:pt x="1061357" y="5355772"/>
                </a:cubicBezTo>
                <a:cubicBezTo>
                  <a:pt x="1054367" y="5371500"/>
                  <a:pt x="1029450" y="5369965"/>
                  <a:pt x="1012371" y="5372100"/>
                </a:cubicBezTo>
                <a:cubicBezTo>
                  <a:pt x="941953" y="5380902"/>
                  <a:pt x="870857" y="5382986"/>
                  <a:pt x="800100" y="5388429"/>
                </a:cubicBezTo>
                <a:cubicBezTo>
                  <a:pt x="648678" y="5438904"/>
                  <a:pt x="867918" y="5348267"/>
                  <a:pt x="767443" y="5649686"/>
                </a:cubicBezTo>
                <a:lnTo>
                  <a:pt x="734785" y="5747658"/>
                </a:lnTo>
                <a:cubicBezTo>
                  <a:pt x="734785" y="5747659"/>
                  <a:pt x="702129" y="5845629"/>
                  <a:pt x="702128" y="5845629"/>
                </a:cubicBezTo>
                <a:cubicBezTo>
                  <a:pt x="584679" y="5884780"/>
                  <a:pt x="731349" y="5837280"/>
                  <a:pt x="587828" y="5878286"/>
                </a:cubicBezTo>
                <a:cubicBezTo>
                  <a:pt x="571279" y="5883014"/>
                  <a:pt x="555392" y="5889887"/>
                  <a:pt x="538843" y="5894615"/>
                </a:cubicBezTo>
                <a:cubicBezTo>
                  <a:pt x="366087" y="5943974"/>
                  <a:pt x="608397" y="5865986"/>
                  <a:pt x="375557" y="5943600"/>
                </a:cubicBezTo>
                <a:lnTo>
                  <a:pt x="326571" y="5959929"/>
                </a:lnTo>
                <a:lnTo>
                  <a:pt x="277585" y="5976258"/>
                </a:lnTo>
                <a:cubicBezTo>
                  <a:pt x="253375" y="6315205"/>
                  <a:pt x="335231" y="6159707"/>
                  <a:pt x="212271" y="6221186"/>
                </a:cubicBezTo>
                <a:cubicBezTo>
                  <a:pt x="194718" y="6229962"/>
                  <a:pt x="179614" y="6242957"/>
                  <a:pt x="163285" y="6253843"/>
                </a:cubicBezTo>
                <a:cubicBezTo>
                  <a:pt x="153836" y="6395583"/>
                  <a:pt x="171145" y="6446466"/>
                  <a:pt x="130628" y="6547758"/>
                </a:cubicBezTo>
                <a:cubicBezTo>
                  <a:pt x="126108" y="6559058"/>
                  <a:pt x="119743" y="6569529"/>
                  <a:pt x="114300" y="6580415"/>
                </a:cubicBezTo>
              </a:path>
            </a:pathLst>
          </a:custGeom>
          <a:noFill/>
          <a:ln>
            <a:solidFill>
              <a:srgbClr val="000000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68" name="Table 7"/>
          <p:cNvGraphicFramePr/>
          <p:nvPr/>
        </p:nvGraphicFramePr>
        <p:xfrm>
          <a:off x="288360" y="2077560"/>
          <a:ext cx="10607040" cy="1381680"/>
        </p:xfrm>
        <a:graphic>
          <a:graphicData uri="http://schemas.openxmlformats.org/drawingml/2006/table">
            <a:tbl>
              <a:tblPr/>
              <a:tblGrid>
                <a:gridCol w="70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9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9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44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1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1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8676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3344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OSnationalLocationName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OSsamplingDate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OSstratidication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OSstratum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Jan 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nb-NO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9062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NPJS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Yes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Q1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2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Site 70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Feb 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nb-NO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9062 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40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NPJS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Yes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Q1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69" name="Picture 8" descr="\\storage-lk.slu.se\home$\nupr0001\My Documents\006 - ICES WGs\20180403_ICES_WKRDB_SPEC\20180615_v1.15\Hierarchy_5.png"/>
          <p:cNvPicPr/>
          <p:nvPr/>
        </p:nvPicPr>
        <p:blipFill>
          <a:blip r:embed="rId4"/>
          <a:srcRect l="23277" t="23202" r="52728" b="64403"/>
          <a:stretch/>
        </p:blipFill>
        <p:spPr>
          <a:xfrm>
            <a:off x="9046080" y="1192320"/>
            <a:ext cx="2922120" cy="744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pic>
        <p:nvPicPr>
          <p:cNvPr id="272" name="Picture 5" descr="\\storage-lk.slu.se\home$\nupr0001\My Documents\006 - ICES WGs\20180403_ICES_WKRDB_SPEC\20180615_v1.15\Hierarchy_5.png"/>
          <p:cNvPicPr/>
          <p:nvPr/>
        </p:nvPicPr>
        <p:blipFill>
          <a:blip r:embed="rId4"/>
          <a:stretch/>
        </p:blipFill>
        <p:spPr>
          <a:xfrm>
            <a:off x="6863400" y="4559040"/>
            <a:ext cx="5307120" cy="2237760"/>
          </a:xfrm>
          <a:prstGeom prst="rect">
            <a:avLst/>
          </a:prstGeom>
          <a:ln w="0">
            <a:noFill/>
          </a:ln>
        </p:spPr>
      </p:pic>
      <p:sp>
        <p:nvSpPr>
          <p:cNvPr id="273" name="Freeform 9"/>
          <p:cNvSpPr/>
          <p:nvPr/>
        </p:nvSpPr>
        <p:spPr>
          <a:xfrm>
            <a:off x="3706560" y="326520"/>
            <a:ext cx="8196120" cy="6579720"/>
          </a:xfrm>
          <a:custGeom>
            <a:avLst/>
            <a:gdLst/>
            <a:ahLst/>
            <a:cxnLst/>
            <a:rect l="l" t="t" r="r" b="b"/>
            <a:pathLst>
              <a:path w="8196943" h="6580415">
                <a:moveTo>
                  <a:pt x="8033657" y="1371600"/>
                </a:moveTo>
                <a:cubicBezTo>
                  <a:pt x="7856271" y="1247430"/>
                  <a:pt x="7891380" y="1320329"/>
                  <a:pt x="7854043" y="1208315"/>
                </a:cubicBezTo>
                <a:cubicBezTo>
                  <a:pt x="7870371" y="1202872"/>
                  <a:pt x="7889588" y="1202738"/>
                  <a:pt x="7903028" y="1191986"/>
                </a:cubicBezTo>
                <a:cubicBezTo>
                  <a:pt x="7918352" y="1179726"/>
                  <a:pt x="7919043" y="1153401"/>
                  <a:pt x="7935685" y="1143000"/>
                </a:cubicBezTo>
                <a:cubicBezTo>
                  <a:pt x="7964876" y="1124755"/>
                  <a:pt x="8005015" y="1129438"/>
                  <a:pt x="8033657" y="1110343"/>
                </a:cubicBezTo>
                <a:lnTo>
                  <a:pt x="8082643" y="1077686"/>
                </a:lnTo>
                <a:cubicBezTo>
                  <a:pt x="8088086" y="1061357"/>
                  <a:pt x="8090612" y="1043746"/>
                  <a:pt x="8098971" y="1028700"/>
                </a:cubicBezTo>
                <a:cubicBezTo>
                  <a:pt x="8118032" y="994390"/>
                  <a:pt x="8151873" y="967964"/>
                  <a:pt x="8164285" y="930729"/>
                </a:cubicBezTo>
                <a:cubicBezTo>
                  <a:pt x="8191084" y="850335"/>
                  <a:pt x="8177784" y="898721"/>
                  <a:pt x="8196943" y="783772"/>
                </a:cubicBezTo>
                <a:cubicBezTo>
                  <a:pt x="8191500" y="740229"/>
                  <a:pt x="8192160" y="695479"/>
                  <a:pt x="8180614" y="653143"/>
                </a:cubicBezTo>
                <a:cubicBezTo>
                  <a:pt x="8170217" y="615020"/>
                  <a:pt x="8137672" y="599465"/>
                  <a:pt x="8115300" y="571500"/>
                </a:cubicBezTo>
                <a:cubicBezTo>
                  <a:pt x="8103041" y="556176"/>
                  <a:pt x="8095414" y="537415"/>
                  <a:pt x="8082643" y="522515"/>
                </a:cubicBezTo>
                <a:cubicBezTo>
                  <a:pt x="8062605" y="499138"/>
                  <a:pt x="8034407" y="482819"/>
                  <a:pt x="8017328" y="457200"/>
                </a:cubicBezTo>
                <a:cubicBezTo>
                  <a:pt x="8006442" y="440872"/>
                  <a:pt x="7997234" y="423291"/>
                  <a:pt x="7984671" y="408215"/>
                </a:cubicBezTo>
                <a:cubicBezTo>
                  <a:pt x="7969888" y="390475"/>
                  <a:pt x="7953425" y="374012"/>
                  <a:pt x="7935685" y="359229"/>
                </a:cubicBezTo>
                <a:cubicBezTo>
                  <a:pt x="7908492" y="336568"/>
                  <a:pt x="7852100" y="306201"/>
                  <a:pt x="7821385" y="293915"/>
                </a:cubicBezTo>
                <a:cubicBezTo>
                  <a:pt x="7704442" y="247138"/>
                  <a:pt x="7728687" y="265838"/>
                  <a:pt x="7592785" y="244929"/>
                </a:cubicBezTo>
                <a:cubicBezTo>
                  <a:pt x="7565355" y="240709"/>
                  <a:pt x="7538067" y="235331"/>
                  <a:pt x="7511143" y="228600"/>
                </a:cubicBezTo>
                <a:cubicBezTo>
                  <a:pt x="7494445" y="224426"/>
                  <a:pt x="7479196" y="214706"/>
                  <a:pt x="7462157" y="212272"/>
                </a:cubicBezTo>
                <a:cubicBezTo>
                  <a:pt x="7402643" y="203770"/>
                  <a:pt x="7342414" y="201386"/>
                  <a:pt x="7282543" y="195943"/>
                </a:cubicBezTo>
                <a:lnTo>
                  <a:pt x="7184571" y="163286"/>
                </a:lnTo>
                <a:lnTo>
                  <a:pt x="7135585" y="146958"/>
                </a:lnTo>
                <a:cubicBezTo>
                  <a:pt x="7113814" y="152401"/>
                  <a:pt x="7088943" y="150838"/>
                  <a:pt x="7070271" y="163286"/>
                </a:cubicBezTo>
                <a:cubicBezTo>
                  <a:pt x="7043140" y="181373"/>
                  <a:pt x="7030599" y="233315"/>
                  <a:pt x="7021285" y="261258"/>
                </a:cubicBezTo>
                <a:cubicBezTo>
                  <a:pt x="6917313" y="226599"/>
                  <a:pt x="7020410" y="276273"/>
                  <a:pt x="6955971" y="179615"/>
                </a:cubicBezTo>
                <a:cubicBezTo>
                  <a:pt x="6945085" y="163286"/>
                  <a:pt x="6923314" y="157844"/>
                  <a:pt x="6906985" y="146958"/>
                </a:cubicBezTo>
                <a:cubicBezTo>
                  <a:pt x="6901542" y="130629"/>
                  <a:pt x="6901409" y="111412"/>
                  <a:pt x="6890657" y="97972"/>
                </a:cubicBezTo>
                <a:cubicBezTo>
                  <a:pt x="6859461" y="58977"/>
                  <a:pt x="6832125" y="68706"/>
                  <a:pt x="6792685" y="48986"/>
                </a:cubicBezTo>
                <a:cubicBezTo>
                  <a:pt x="6679922" y="-7396"/>
                  <a:pt x="6814319" y="33984"/>
                  <a:pt x="6678385" y="0"/>
                </a:cubicBezTo>
                <a:cubicBezTo>
                  <a:pt x="6618514" y="5443"/>
                  <a:pt x="6558285" y="7827"/>
                  <a:pt x="6498771" y="16329"/>
                </a:cubicBezTo>
                <a:cubicBezTo>
                  <a:pt x="6481732" y="18763"/>
                  <a:pt x="6464106" y="23111"/>
                  <a:pt x="6449785" y="32658"/>
                </a:cubicBezTo>
                <a:cubicBezTo>
                  <a:pt x="6430572" y="45467"/>
                  <a:pt x="6418540" y="66860"/>
                  <a:pt x="6400800" y="81643"/>
                </a:cubicBezTo>
                <a:cubicBezTo>
                  <a:pt x="6385724" y="94206"/>
                  <a:pt x="6368143" y="103414"/>
                  <a:pt x="6351814" y="114300"/>
                </a:cubicBezTo>
                <a:cubicBezTo>
                  <a:pt x="6338533" y="154141"/>
                  <a:pt x="6334481" y="180619"/>
                  <a:pt x="6302828" y="212272"/>
                </a:cubicBezTo>
                <a:cubicBezTo>
                  <a:pt x="6288952" y="226149"/>
                  <a:pt x="6269167" y="232670"/>
                  <a:pt x="6253843" y="244929"/>
                </a:cubicBezTo>
                <a:cubicBezTo>
                  <a:pt x="6241822" y="254546"/>
                  <a:pt x="6234955" y="270701"/>
                  <a:pt x="6221185" y="277586"/>
                </a:cubicBezTo>
                <a:cubicBezTo>
                  <a:pt x="6190396" y="292981"/>
                  <a:pt x="6155871" y="299357"/>
                  <a:pt x="6123214" y="310243"/>
                </a:cubicBezTo>
                <a:lnTo>
                  <a:pt x="6025243" y="342900"/>
                </a:lnTo>
                <a:lnTo>
                  <a:pt x="5976257" y="359229"/>
                </a:lnTo>
                <a:cubicBezTo>
                  <a:pt x="5970814" y="342900"/>
                  <a:pt x="5964656" y="326793"/>
                  <a:pt x="5959928" y="310243"/>
                </a:cubicBezTo>
                <a:cubicBezTo>
                  <a:pt x="5953763" y="288665"/>
                  <a:pt x="5957619" y="262453"/>
                  <a:pt x="5943600" y="244929"/>
                </a:cubicBezTo>
                <a:cubicBezTo>
                  <a:pt x="5932848" y="231489"/>
                  <a:pt x="5911548" y="231679"/>
                  <a:pt x="5894614" y="228600"/>
                </a:cubicBezTo>
                <a:cubicBezTo>
                  <a:pt x="5851440" y="220750"/>
                  <a:pt x="5807528" y="217715"/>
                  <a:pt x="5763985" y="212272"/>
                </a:cubicBezTo>
                <a:cubicBezTo>
                  <a:pt x="5720442" y="217715"/>
                  <a:pt x="5676264" y="219405"/>
                  <a:pt x="5633357" y="228600"/>
                </a:cubicBezTo>
                <a:cubicBezTo>
                  <a:pt x="5599697" y="235813"/>
                  <a:pt x="5564027" y="242163"/>
                  <a:pt x="5535385" y="261258"/>
                </a:cubicBezTo>
                <a:cubicBezTo>
                  <a:pt x="5467110" y="306774"/>
                  <a:pt x="5436391" y="318003"/>
                  <a:pt x="5388428" y="375558"/>
                </a:cubicBezTo>
                <a:cubicBezTo>
                  <a:pt x="5375865" y="390634"/>
                  <a:pt x="5366657" y="408215"/>
                  <a:pt x="5355771" y="424543"/>
                </a:cubicBezTo>
                <a:cubicBezTo>
                  <a:pt x="5309517" y="563312"/>
                  <a:pt x="5374027" y="394117"/>
                  <a:pt x="5306785" y="506186"/>
                </a:cubicBezTo>
                <a:cubicBezTo>
                  <a:pt x="5297930" y="520945"/>
                  <a:pt x="5300004" y="540851"/>
                  <a:pt x="5290457" y="555172"/>
                </a:cubicBezTo>
                <a:cubicBezTo>
                  <a:pt x="5277648" y="574386"/>
                  <a:pt x="5256254" y="586418"/>
                  <a:pt x="5241471" y="604158"/>
                </a:cubicBezTo>
                <a:cubicBezTo>
                  <a:pt x="5228908" y="619234"/>
                  <a:pt x="5217590" y="635591"/>
                  <a:pt x="5208814" y="653143"/>
                </a:cubicBezTo>
                <a:cubicBezTo>
                  <a:pt x="5201117" y="668538"/>
                  <a:pt x="5203237" y="688689"/>
                  <a:pt x="5192485" y="702129"/>
                </a:cubicBezTo>
                <a:cubicBezTo>
                  <a:pt x="5165199" y="736237"/>
                  <a:pt x="5130525" y="735682"/>
                  <a:pt x="5094514" y="751115"/>
                </a:cubicBezTo>
                <a:cubicBezTo>
                  <a:pt x="5072141" y="760703"/>
                  <a:pt x="5050971" y="772886"/>
                  <a:pt x="5029200" y="783772"/>
                </a:cubicBezTo>
                <a:cubicBezTo>
                  <a:pt x="5018314" y="800101"/>
                  <a:pt x="5008802" y="817434"/>
                  <a:pt x="4996543" y="832758"/>
                </a:cubicBezTo>
                <a:cubicBezTo>
                  <a:pt x="4903469" y="949099"/>
                  <a:pt x="5031749" y="763620"/>
                  <a:pt x="4931228" y="914400"/>
                </a:cubicBezTo>
                <a:cubicBezTo>
                  <a:pt x="4917948" y="954242"/>
                  <a:pt x="4913897" y="980718"/>
                  <a:pt x="4882243" y="1012372"/>
                </a:cubicBezTo>
                <a:cubicBezTo>
                  <a:pt x="4868366" y="1026249"/>
                  <a:pt x="4850810" y="1036253"/>
                  <a:pt x="4833257" y="1045029"/>
                </a:cubicBezTo>
                <a:cubicBezTo>
                  <a:pt x="4817862" y="1052726"/>
                  <a:pt x="4799317" y="1052999"/>
                  <a:pt x="4784271" y="1061358"/>
                </a:cubicBezTo>
                <a:cubicBezTo>
                  <a:pt x="4749961" y="1080419"/>
                  <a:pt x="4718957" y="1104901"/>
                  <a:pt x="4686300" y="1126672"/>
                </a:cubicBezTo>
                <a:lnTo>
                  <a:pt x="4637314" y="1159329"/>
                </a:lnTo>
                <a:cubicBezTo>
                  <a:pt x="4626428" y="1175658"/>
                  <a:pt x="4617580" y="1193546"/>
                  <a:pt x="4604657" y="1208315"/>
                </a:cubicBezTo>
                <a:cubicBezTo>
                  <a:pt x="4579313" y="1237279"/>
                  <a:pt x="4544363" y="1257935"/>
                  <a:pt x="4523014" y="1289958"/>
                </a:cubicBezTo>
                <a:cubicBezTo>
                  <a:pt x="4479471" y="1355272"/>
                  <a:pt x="4506685" y="1328057"/>
                  <a:pt x="4441371" y="1371600"/>
                </a:cubicBezTo>
                <a:cubicBezTo>
                  <a:pt x="4430485" y="1447800"/>
                  <a:pt x="4440566" y="1530126"/>
                  <a:pt x="4408714" y="1600200"/>
                </a:cubicBezTo>
                <a:cubicBezTo>
                  <a:pt x="4399158" y="1621222"/>
                  <a:pt x="4377261" y="1566243"/>
                  <a:pt x="4359728" y="1551215"/>
                </a:cubicBezTo>
                <a:cubicBezTo>
                  <a:pt x="4213108" y="1425541"/>
                  <a:pt x="4366973" y="1574788"/>
                  <a:pt x="4245428" y="1453243"/>
                </a:cubicBezTo>
                <a:cubicBezTo>
                  <a:pt x="4239985" y="1436915"/>
                  <a:pt x="4246312" y="1404258"/>
                  <a:pt x="4229100" y="1404258"/>
                </a:cubicBezTo>
                <a:cubicBezTo>
                  <a:pt x="4209476" y="1404258"/>
                  <a:pt x="4208702" y="1437919"/>
                  <a:pt x="4196443" y="1453243"/>
                </a:cubicBezTo>
                <a:cubicBezTo>
                  <a:pt x="4163841" y="1493995"/>
                  <a:pt x="4164720" y="1485588"/>
                  <a:pt x="4114800" y="1502229"/>
                </a:cubicBezTo>
                <a:cubicBezTo>
                  <a:pt x="3975198" y="1455696"/>
                  <a:pt x="4050986" y="1465302"/>
                  <a:pt x="3886200" y="1485900"/>
                </a:cubicBezTo>
                <a:cubicBezTo>
                  <a:pt x="3875314" y="1502229"/>
                  <a:pt x="3865802" y="1519562"/>
                  <a:pt x="3853543" y="1534886"/>
                </a:cubicBezTo>
                <a:cubicBezTo>
                  <a:pt x="3843926" y="1546907"/>
                  <a:pt x="3828806" y="1554342"/>
                  <a:pt x="3820885" y="1567543"/>
                </a:cubicBezTo>
                <a:cubicBezTo>
                  <a:pt x="3812030" y="1582302"/>
                  <a:pt x="3810000" y="1600200"/>
                  <a:pt x="3804557" y="1616529"/>
                </a:cubicBezTo>
                <a:cubicBezTo>
                  <a:pt x="3808623" y="1693777"/>
                  <a:pt x="3839213" y="1993753"/>
                  <a:pt x="3804557" y="2106386"/>
                </a:cubicBezTo>
                <a:cubicBezTo>
                  <a:pt x="3798786" y="2125143"/>
                  <a:pt x="3771900" y="2128157"/>
                  <a:pt x="3755571" y="2139043"/>
                </a:cubicBezTo>
                <a:cubicBezTo>
                  <a:pt x="3614222" y="2091927"/>
                  <a:pt x="3690810" y="2139733"/>
                  <a:pt x="3624943" y="2057400"/>
                </a:cubicBezTo>
                <a:cubicBezTo>
                  <a:pt x="3615326" y="2045379"/>
                  <a:pt x="3603171" y="2035629"/>
                  <a:pt x="3592285" y="2024743"/>
                </a:cubicBezTo>
                <a:cubicBezTo>
                  <a:pt x="3392566" y="2064688"/>
                  <a:pt x="3582182" y="2002190"/>
                  <a:pt x="3494314" y="2090058"/>
                </a:cubicBezTo>
                <a:cubicBezTo>
                  <a:pt x="3477102" y="2107270"/>
                  <a:pt x="3450134" y="2110638"/>
                  <a:pt x="3429000" y="2122715"/>
                </a:cubicBezTo>
                <a:cubicBezTo>
                  <a:pt x="3375955" y="2153026"/>
                  <a:pt x="3376058" y="2159328"/>
                  <a:pt x="3331028" y="2204358"/>
                </a:cubicBezTo>
                <a:cubicBezTo>
                  <a:pt x="3325585" y="2220686"/>
                  <a:pt x="3326870" y="2241173"/>
                  <a:pt x="3314700" y="2253343"/>
                </a:cubicBezTo>
                <a:cubicBezTo>
                  <a:pt x="3302529" y="2265514"/>
                  <a:pt x="3282753" y="2267238"/>
                  <a:pt x="3265714" y="2269672"/>
                </a:cubicBezTo>
                <a:cubicBezTo>
                  <a:pt x="3206200" y="2278174"/>
                  <a:pt x="3145971" y="2280557"/>
                  <a:pt x="3086100" y="2286000"/>
                </a:cubicBezTo>
                <a:cubicBezTo>
                  <a:pt x="3037857" y="2430730"/>
                  <a:pt x="3087656" y="2380171"/>
                  <a:pt x="2906485" y="2400300"/>
                </a:cubicBezTo>
                <a:cubicBezTo>
                  <a:pt x="2879271" y="2394857"/>
                  <a:pt x="2844467" y="2403596"/>
                  <a:pt x="2824843" y="2383972"/>
                </a:cubicBezTo>
                <a:cubicBezTo>
                  <a:pt x="2800502" y="2359631"/>
                  <a:pt x="2792185" y="2286000"/>
                  <a:pt x="2792185" y="2286000"/>
                </a:cubicBezTo>
                <a:cubicBezTo>
                  <a:pt x="2786742" y="2247900"/>
                  <a:pt x="2782742" y="2209566"/>
                  <a:pt x="2775857" y="2171700"/>
                </a:cubicBezTo>
                <a:cubicBezTo>
                  <a:pt x="2771843" y="2149621"/>
                  <a:pt x="2759528" y="2128827"/>
                  <a:pt x="2759528" y="2106386"/>
                </a:cubicBezTo>
                <a:cubicBezTo>
                  <a:pt x="2759528" y="1974085"/>
                  <a:pt x="2741424" y="1925637"/>
                  <a:pt x="2808514" y="1845129"/>
                </a:cubicBezTo>
                <a:cubicBezTo>
                  <a:pt x="2823297" y="1827389"/>
                  <a:pt x="2838286" y="1808952"/>
                  <a:pt x="2857500" y="1796143"/>
                </a:cubicBezTo>
                <a:cubicBezTo>
                  <a:pt x="2871821" y="1786596"/>
                  <a:pt x="2890157" y="1785258"/>
                  <a:pt x="2906485" y="1779815"/>
                </a:cubicBezTo>
                <a:cubicBezTo>
                  <a:pt x="2922814" y="1768929"/>
                  <a:pt x="2937538" y="1755128"/>
                  <a:pt x="2955471" y="1747158"/>
                </a:cubicBezTo>
                <a:cubicBezTo>
                  <a:pt x="2986928" y="1733177"/>
                  <a:pt x="3053443" y="1714500"/>
                  <a:pt x="3053443" y="1714500"/>
                </a:cubicBezTo>
                <a:cubicBezTo>
                  <a:pt x="3091543" y="1719943"/>
                  <a:pt x="3130004" y="1723281"/>
                  <a:pt x="3167743" y="1730829"/>
                </a:cubicBezTo>
                <a:cubicBezTo>
                  <a:pt x="3184620" y="1734205"/>
                  <a:pt x="3206724" y="1733152"/>
                  <a:pt x="3216728" y="1747158"/>
                </a:cubicBezTo>
                <a:cubicBezTo>
                  <a:pt x="3236736" y="1775170"/>
                  <a:pt x="3238499" y="1812472"/>
                  <a:pt x="3249385" y="1845129"/>
                </a:cubicBezTo>
                <a:cubicBezTo>
                  <a:pt x="3254253" y="1859734"/>
                  <a:pt x="3271157" y="1866900"/>
                  <a:pt x="3282043" y="1877786"/>
                </a:cubicBezTo>
                <a:cubicBezTo>
                  <a:pt x="3287486" y="1894115"/>
                  <a:pt x="3290012" y="1911726"/>
                  <a:pt x="3298371" y="1926772"/>
                </a:cubicBezTo>
                <a:cubicBezTo>
                  <a:pt x="3391950" y="2095216"/>
                  <a:pt x="3343065" y="1962884"/>
                  <a:pt x="3380014" y="2073729"/>
                </a:cubicBezTo>
                <a:cubicBezTo>
                  <a:pt x="3374571" y="2106386"/>
                  <a:pt x="3385486" y="2146784"/>
                  <a:pt x="3363685" y="2171700"/>
                </a:cubicBezTo>
                <a:cubicBezTo>
                  <a:pt x="3341017" y="2197606"/>
                  <a:pt x="3265714" y="2204358"/>
                  <a:pt x="3265714" y="2204358"/>
                </a:cubicBezTo>
                <a:cubicBezTo>
                  <a:pt x="3246664" y="2232933"/>
                  <a:pt x="3224893" y="2279196"/>
                  <a:pt x="3184071" y="2286000"/>
                </a:cubicBezTo>
                <a:cubicBezTo>
                  <a:pt x="3167093" y="2288830"/>
                  <a:pt x="3151414" y="2275115"/>
                  <a:pt x="3135085" y="2269672"/>
                </a:cubicBezTo>
                <a:cubicBezTo>
                  <a:pt x="3058346" y="2346413"/>
                  <a:pt x="3105315" y="2305847"/>
                  <a:pt x="2988128" y="2383972"/>
                </a:cubicBezTo>
                <a:lnTo>
                  <a:pt x="2939143" y="2416629"/>
                </a:lnTo>
                <a:cubicBezTo>
                  <a:pt x="2836491" y="2390966"/>
                  <a:pt x="2889695" y="2416168"/>
                  <a:pt x="2792185" y="2318658"/>
                </a:cubicBezTo>
                <a:lnTo>
                  <a:pt x="2759528" y="2286000"/>
                </a:lnTo>
                <a:cubicBezTo>
                  <a:pt x="2611151" y="2307197"/>
                  <a:pt x="2657398" y="2265817"/>
                  <a:pt x="2612571" y="2400300"/>
                </a:cubicBezTo>
                <a:lnTo>
                  <a:pt x="2579914" y="2498272"/>
                </a:lnTo>
                <a:lnTo>
                  <a:pt x="2563585" y="2547258"/>
                </a:lnTo>
                <a:cubicBezTo>
                  <a:pt x="2564398" y="2551325"/>
                  <a:pt x="2582854" y="2661149"/>
                  <a:pt x="2596243" y="2677886"/>
                </a:cubicBezTo>
                <a:cubicBezTo>
                  <a:pt x="2608502" y="2693210"/>
                  <a:pt x="2645228" y="2690919"/>
                  <a:pt x="2645228" y="2710543"/>
                </a:cubicBezTo>
                <a:cubicBezTo>
                  <a:pt x="2645228" y="2727755"/>
                  <a:pt x="2612571" y="2699658"/>
                  <a:pt x="2596243" y="2694215"/>
                </a:cubicBezTo>
                <a:cubicBezTo>
                  <a:pt x="2578935" y="2682676"/>
                  <a:pt x="2526234" y="2652169"/>
                  <a:pt x="2514600" y="2628900"/>
                </a:cubicBezTo>
                <a:cubicBezTo>
                  <a:pt x="2499205" y="2598111"/>
                  <a:pt x="2481943" y="2530929"/>
                  <a:pt x="2481943" y="2530929"/>
                </a:cubicBezTo>
                <a:cubicBezTo>
                  <a:pt x="2476500" y="2547258"/>
                  <a:pt x="2476366" y="2566475"/>
                  <a:pt x="2465614" y="2579915"/>
                </a:cubicBezTo>
                <a:cubicBezTo>
                  <a:pt x="2420594" y="2636189"/>
                  <a:pt x="2382821" y="2606937"/>
                  <a:pt x="2318657" y="2596243"/>
                </a:cubicBezTo>
                <a:cubicBezTo>
                  <a:pt x="2291443" y="2601686"/>
                  <a:pt x="2263939" y="2605841"/>
                  <a:pt x="2237014" y="2612572"/>
                </a:cubicBezTo>
                <a:cubicBezTo>
                  <a:pt x="2220316" y="2616746"/>
                  <a:pt x="2198032" y="2614894"/>
                  <a:pt x="2188028" y="2628900"/>
                </a:cubicBezTo>
                <a:cubicBezTo>
                  <a:pt x="2168020" y="2656912"/>
                  <a:pt x="2155371" y="2726872"/>
                  <a:pt x="2155371" y="2726872"/>
                </a:cubicBezTo>
                <a:cubicBezTo>
                  <a:pt x="2149928" y="2781301"/>
                  <a:pt x="2147361" y="2836094"/>
                  <a:pt x="2139043" y="2890158"/>
                </a:cubicBezTo>
                <a:cubicBezTo>
                  <a:pt x="2136426" y="2907170"/>
                  <a:pt x="2126584" y="2922372"/>
                  <a:pt x="2122714" y="2939143"/>
                </a:cubicBezTo>
                <a:cubicBezTo>
                  <a:pt x="2068664" y="3173359"/>
                  <a:pt x="2113197" y="3033010"/>
                  <a:pt x="2073728" y="3151415"/>
                </a:cubicBezTo>
                <a:cubicBezTo>
                  <a:pt x="2068285" y="3265715"/>
                  <a:pt x="2066176" y="3380223"/>
                  <a:pt x="2057400" y="3494315"/>
                </a:cubicBezTo>
                <a:cubicBezTo>
                  <a:pt x="2055271" y="3521987"/>
                  <a:pt x="2045291" y="3548527"/>
                  <a:pt x="2041071" y="3575958"/>
                </a:cubicBezTo>
                <a:cubicBezTo>
                  <a:pt x="2034399" y="3619329"/>
                  <a:pt x="2030186" y="3663043"/>
                  <a:pt x="2024743" y="3706586"/>
                </a:cubicBezTo>
                <a:cubicBezTo>
                  <a:pt x="2013857" y="3663043"/>
                  <a:pt x="2034664" y="3590152"/>
                  <a:pt x="1992085" y="3575958"/>
                </a:cubicBezTo>
                <a:lnTo>
                  <a:pt x="1894114" y="3543300"/>
                </a:lnTo>
                <a:cubicBezTo>
                  <a:pt x="1868890" y="3505465"/>
                  <a:pt x="1848416" y="3442041"/>
                  <a:pt x="1779814" y="3510643"/>
                </a:cubicBezTo>
                <a:cubicBezTo>
                  <a:pt x="1755473" y="3534984"/>
                  <a:pt x="1747157" y="3608615"/>
                  <a:pt x="1747157" y="3608615"/>
                </a:cubicBezTo>
                <a:cubicBezTo>
                  <a:pt x="1736271" y="3592286"/>
                  <a:pt x="1718612" y="3578818"/>
                  <a:pt x="1714500" y="3559629"/>
                </a:cubicBezTo>
                <a:cubicBezTo>
                  <a:pt x="1673956" y="3370426"/>
                  <a:pt x="1761691" y="3358843"/>
                  <a:pt x="1649185" y="3396343"/>
                </a:cubicBezTo>
                <a:cubicBezTo>
                  <a:pt x="1627414" y="3429000"/>
                  <a:pt x="1616528" y="3472544"/>
                  <a:pt x="1583871" y="3494315"/>
                </a:cubicBezTo>
                <a:cubicBezTo>
                  <a:pt x="1471579" y="3569176"/>
                  <a:pt x="1523135" y="3547217"/>
                  <a:pt x="1436914" y="3575958"/>
                </a:cubicBezTo>
                <a:cubicBezTo>
                  <a:pt x="1415143" y="3570515"/>
                  <a:pt x="1380886" y="3580059"/>
                  <a:pt x="1371600" y="3559629"/>
                </a:cubicBezTo>
                <a:cubicBezTo>
                  <a:pt x="1348965" y="3509832"/>
                  <a:pt x="1367571" y="3449642"/>
                  <a:pt x="1355271" y="3396343"/>
                </a:cubicBezTo>
                <a:cubicBezTo>
                  <a:pt x="1350858" y="3377221"/>
                  <a:pt x="1331390" y="3364910"/>
                  <a:pt x="1322614" y="3347358"/>
                </a:cubicBezTo>
                <a:cubicBezTo>
                  <a:pt x="1309562" y="3321254"/>
                  <a:pt x="1296934" y="3257478"/>
                  <a:pt x="1289957" y="3233058"/>
                </a:cubicBezTo>
                <a:cubicBezTo>
                  <a:pt x="1285229" y="3216508"/>
                  <a:pt x="1279071" y="3200401"/>
                  <a:pt x="1273628" y="3184072"/>
                </a:cubicBezTo>
                <a:cubicBezTo>
                  <a:pt x="1262742" y="3200401"/>
                  <a:pt x="1248941" y="3215125"/>
                  <a:pt x="1240971" y="3233058"/>
                </a:cubicBezTo>
                <a:cubicBezTo>
                  <a:pt x="1226990" y="3264515"/>
                  <a:pt x="1219200" y="3298372"/>
                  <a:pt x="1208314" y="3331029"/>
                </a:cubicBezTo>
                <a:lnTo>
                  <a:pt x="1175657" y="3429000"/>
                </a:lnTo>
                <a:cubicBezTo>
                  <a:pt x="1170214" y="3445329"/>
                  <a:pt x="1167025" y="3462591"/>
                  <a:pt x="1159328" y="3477986"/>
                </a:cubicBezTo>
                <a:lnTo>
                  <a:pt x="1126671" y="3543300"/>
                </a:lnTo>
                <a:cubicBezTo>
                  <a:pt x="1121228" y="3565072"/>
                  <a:pt x="1120379" y="3588543"/>
                  <a:pt x="1110343" y="3608615"/>
                </a:cubicBezTo>
                <a:cubicBezTo>
                  <a:pt x="1087544" y="3654213"/>
                  <a:pt x="1015816" y="3661895"/>
                  <a:pt x="979714" y="3673929"/>
                </a:cubicBezTo>
                <a:cubicBezTo>
                  <a:pt x="912112" y="3696463"/>
                  <a:pt x="945048" y="3680711"/>
                  <a:pt x="881743" y="3722915"/>
                </a:cubicBezTo>
                <a:cubicBezTo>
                  <a:pt x="854217" y="3764202"/>
                  <a:pt x="842415" y="3772595"/>
                  <a:pt x="832757" y="3820886"/>
                </a:cubicBezTo>
                <a:cubicBezTo>
                  <a:pt x="825209" y="3858625"/>
                  <a:pt x="830244" y="3899264"/>
                  <a:pt x="816428" y="3935186"/>
                </a:cubicBezTo>
                <a:cubicBezTo>
                  <a:pt x="802338" y="3971819"/>
                  <a:pt x="788349" y="4020747"/>
                  <a:pt x="751114" y="4033158"/>
                </a:cubicBezTo>
                <a:lnTo>
                  <a:pt x="702128" y="4049486"/>
                </a:lnTo>
                <a:cubicBezTo>
                  <a:pt x="684824" y="4061022"/>
                  <a:pt x="632118" y="4091535"/>
                  <a:pt x="620485" y="4114800"/>
                </a:cubicBezTo>
                <a:cubicBezTo>
                  <a:pt x="605090" y="4145590"/>
                  <a:pt x="606923" y="4184130"/>
                  <a:pt x="587828" y="4212772"/>
                </a:cubicBezTo>
                <a:cubicBezTo>
                  <a:pt x="566057" y="4245429"/>
                  <a:pt x="534926" y="4273508"/>
                  <a:pt x="522514" y="4310743"/>
                </a:cubicBezTo>
                <a:cubicBezTo>
                  <a:pt x="517071" y="4327072"/>
                  <a:pt x="510913" y="4343179"/>
                  <a:pt x="506185" y="4359729"/>
                </a:cubicBezTo>
                <a:cubicBezTo>
                  <a:pt x="500020" y="4381307"/>
                  <a:pt x="499893" y="4404971"/>
                  <a:pt x="489857" y="4425043"/>
                </a:cubicBezTo>
                <a:cubicBezTo>
                  <a:pt x="472304" y="4460149"/>
                  <a:pt x="452297" y="4495262"/>
                  <a:pt x="424543" y="4523015"/>
                </a:cubicBezTo>
                <a:cubicBezTo>
                  <a:pt x="373138" y="4574419"/>
                  <a:pt x="393981" y="4563313"/>
                  <a:pt x="293914" y="4588329"/>
                </a:cubicBezTo>
                <a:lnTo>
                  <a:pt x="163285" y="4620986"/>
                </a:lnTo>
                <a:cubicBezTo>
                  <a:pt x="97454" y="4719733"/>
                  <a:pt x="152812" y="4620873"/>
                  <a:pt x="114300" y="4800600"/>
                </a:cubicBezTo>
                <a:cubicBezTo>
                  <a:pt x="107087" y="4834260"/>
                  <a:pt x="92529" y="4865915"/>
                  <a:pt x="81643" y="4898572"/>
                </a:cubicBezTo>
                <a:lnTo>
                  <a:pt x="32657" y="5045529"/>
                </a:lnTo>
                <a:cubicBezTo>
                  <a:pt x="27214" y="5061858"/>
                  <a:pt x="20502" y="5077817"/>
                  <a:pt x="16328" y="5094515"/>
                </a:cubicBezTo>
                <a:lnTo>
                  <a:pt x="0" y="5159829"/>
                </a:lnTo>
                <a:cubicBezTo>
                  <a:pt x="16328" y="5165272"/>
                  <a:pt x="32108" y="5179534"/>
                  <a:pt x="48985" y="5176158"/>
                </a:cubicBezTo>
                <a:cubicBezTo>
                  <a:pt x="64081" y="5173139"/>
                  <a:pt x="69621" y="5153117"/>
                  <a:pt x="81643" y="5143500"/>
                </a:cubicBezTo>
                <a:cubicBezTo>
                  <a:pt x="96967" y="5131241"/>
                  <a:pt x="114300" y="5121729"/>
                  <a:pt x="130628" y="5110843"/>
                </a:cubicBezTo>
                <a:cubicBezTo>
                  <a:pt x="141514" y="5094515"/>
                  <a:pt x="154509" y="5079410"/>
                  <a:pt x="163285" y="5061858"/>
                </a:cubicBezTo>
                <a:cubicBezTo>
                  <a:pt x="176335" y="5035758"/>
                  <a:pt x="188968" y="4971972"/>
                  <a:pt x="195943" y="4947558"/>
                </a:cubicBezTo>
                <a:cubicBezTo>
                  <a:pt x="200671" y="4931008"/>
                  <a:pt x="207543" y="4915122"/>
                  <a:pt x="212271" y="4898572"/>
                </a:cubicBezTo>
                <a:cubicBezTo>
                  <a:pt x="218436" y="4876994"/>
                  <a:pt x="222435" y="4854836"/>
                  <a:pt x="228600" y="4833258"/>
                </a:cubicBezTo>
                <a:cubicBezTo>
                  <a:pt x="233328" y="4816708"/>
                  <a:pt x="230922" y="4794276"/>
                  <a:pt x="244928" y="4784272"/>
                </a:cubicBezTo>
                <a:cubicBezTo>
                  <a:pt x="272940" y="4764264"/>
                  <a:pt x="310243" y="4762501"/>
                  <a:pt x="342900" y="4751615"/>
                </a:cubicBezTo>
                <a:lnTo>
                  <a:pt x="391885" y="4735286"/>
                </a:lnTo>
                <a:cubicBezTo>
                  <a:pt x="402771" y="4724400"/>
                  <a:pt x="414926" y="4714650"/>
                  <a:pt x="424543" y="4702629"/>
                </a:cubicBezTo>
                <a:cubicBezTo>
                  <a:pt x="436802" y="4687305"/>
                  <a:pt x="443323" y="4667520"/>
                  <a:pt x="457200" y="4653643"/>
                </a:cubicBezTo>
                <a:cubicBezTo>
                  <a:pt x="471076" y="4639766"/>
                  <a:pt x="490861" y="4633245"/>
                  <a:pt x="506185" y="4620986"/>
                </a:cubicBezTo>
                <a:cubicBezTo>
                  <a:pt x="518206" y="4611369"/>
                  <a:pt x="526822" y="4597946"/>
                  <a:pt x="538843" y="4588329"/>
                </a:cubicBezTo>
                <a:cubicBezTo>
                  <a:pt x="568538" y="4564573"/>
                  <a:pt x="598690" y="4545697"/>
                  <a:pt x="636814" y="4539343"/>
                </a:cubicBezTo>
                <a:cubicBezTo>
                  <a:pt x="685431" y="4531240"/>
                  <a:pt x="734785" y="4528458"/>
                  <a:pt x="783771" y="4523015"/>
                </a:cubicBezTo>
                <a:cubicBezTo>
                  <a:pt x="849490" y="4501108"/>
                  <a:pt x="859943" y="4489510"/>
                  <a:pt x="947057" y="4523015"/>
                </a:cubicBezTo>
                <a:cubicBezTo>
                  <a:pt x="983690" y="4537105"/>
                  <a:pt x="1045028" y="4588329"/>
                  <a:pt x="1045028" y="4588329"/>
                </a:cubicBezTo>
                <a:cubicBezTo>
                  <a:pt x="1090911" y="4584158"/>
                  <a:pt x="1210803" y="4587084"/>
                  <a:pt x="1273628" y="4555672"/>
                </a:cubicBezTo>
                <a:cubicBezTo>
                  <a:pt x="1291181" y="4546896"/>
                  <a:pt x="1304681" y="4530985"/>
                  <a:pt x="1322614" y="4523015"/>
                </a:cubicBezTo>
                <a:cubicBezTo>
                  <a:pt x="1354071" y="4509034"/>
                  <a:pt x="1387928" y="4501244"/>
                  <a:pt x="1420585" y="4490358"/>
                </a:cubicBezTo>
                <a:lnTo>
                  <a:pt x="1469571" y="4474029"/>
                </a:lnTo>
                <a:lnTo>
                  <a:pt x="1518557" y="4457700"/>
                </a:lnTo>
                <a:cubicBezTo>
                  <a:pt x="1545771" y="4463143"/>
                  <a:pt x="1583548" y="4451826"/>
                  <a:pt x="1600200" y="4474029"/>
                </a:cubicBezTo>
                <a:cubicBezTo>
                  <a:pt x="1611975" y="4489729"/>
                  <a:pt x="1579802" y="4507691"/>
                  <a:pt x="1567543" y="4523015"/>
                </a:cubicBezTo>
                <a:cubicBezTo>
                  <a:pt x="1557926" y="4535036"/>
                  <a:pt x="1544502" y="4543651"/>
                  <a:pt x="1534885" y="4555672"/>
                </a:cubicBezTo>
                <a:cubicBezTo>
                  <a:pt x="1522626" y="4570996"/>
                  <a:pt x="1516105" y="4590781"/>
                  <a:pt x="1502228" y="4604658"/>
                </a:cubicBezTo>
                <a:cubicBezTo>
                  <a:pt x="1488352" y="4618535"/>
                  <a:pt x="1468567" y="4625056"/>
                  <a:pt x="1453243" y="4637315"/>
                </a:cubicBezTo>
                <a:cubicBezTo>
                  <a:pt x="1441222" y="4646932"/>
                  <a:pt x="1431471" y="4659086"/>
                  <a:pt x="1420585" y="4669972"/>
                </a:cubicBezTo>
                <a:cubicBezTo>
                  <a:pt x="1388798" y="4765336"/>
                  <a:pt x="1429128" y="4677758"/>
                  <a:pt x="1355271" y="4751615"/>
                </a:cubicBezTo>
                <a:cubicBezTo>
                  <a:pt x="1321901" y="4784985"/>
                  <a:pt x="1330351" y="4809022"/>
                  <a:pt x="1289957" y="4833258"/>
                </a:cubicBezTo>
                <a:cubicBezTo>
                  <a:pt x="1275198" y="4842113"/>
                  <a:pt x="1257300" y="4844143"/>
                  <a:pt x="1240971" y="4849586"/>
                </a:cubicBezTo>
                <a:cubicBezTo>
                  <a:pt x="1148107" y="4942450"/>
                  <a:pt x="1237525" y="4867637"/>
                  <a:pt x="1143000" y="4914900"/>
                </a:cubicBezTo>
                <a:cubicBezTo>
                  <a:pt x="1016390" y="4978206"/>
                  <a:pt x="1168152" y="4922846"/>
                  <a:pt x="1045028" y="4963886"/>
                </a:cubicBezTo>
                <a:cubicBezTo>
                  <a:pt x="1034142" y="4980215"/>
                  <a:pt x="1014324" y="4993345"/>
                  <a:pt x="1012371" y="5012872"/>
                </a:cubicBezTo>
                <a:cubicBezTo>
                  <a:pt x="1009864" y="5037940"/>
                  <a:pt x="1026042" y="5138186"/>
                  <a:pt x="1045028" y="5176158"/>
                </a:cubicBezTo>
                <a:cubicBezTo>
                  <a:pt x="1053804" y="5193711"/>
                  <a:pt x="1066799" y="5208815"/>
                  <a:pt x="1077685" y="5225143"/>
                </a:cubicBezTo>
                <a:cubicBezTo>
                  <a:pt x="1072242" y="5268686"/>
                  <a:pt x="1079179" y="5315672"/>
                  <a:pt x="1061357" y="5355772"/>
                </a:cubicBezTo>
                <a:cubicBezTo>
                  <a:pt x="1054367" y="5371500"/>
                  <a:pt x="1029450" y="5369965"/>
                  <a:pt x="1012371" y="5372100"/>
                </a:cubicBezTo>
                <a:cubicBezTo>
                  <a:pt x="941953" y="5380902"/>
                  <a:pt x="870857" y="5382986"/>
                  <a:pt x="800100" y="5388429"/>
                </a:cubicBezTo>
                <a:cubicBezTo>
                  <a:pt x="648678" y="5438904"/>
                  <a:pt x="867918" y="5348267"/>
                  <a:pt x="767443" y="5649686"/>
                </a:cubicBezTo>
                <a:lnTo>
                  <a:pt x="734785" y="5747658"/>
                </a:lnTo>
                <a:cubicBezTo>
                  <a:pt x="734785" y="5747659"/>
                  <a:pt x="702129" y="5845629"/>
                  <a:pt x="702128" y="5845629"/>
                </a:cubicBezTo>
                <a:cubicBezTo>
                  <a:pt x="584679" y="5884780"/>
                  <a:pt x="731349" y="5837280"/>
                  <a:pt x="587828" y="5878286"/>
                </a:cubicBezTo>
                <a:cubicBezTo>
                  <a:pt x="571279" y="5883014"/>
                  <a:pt x="555392" y="5889887"/>
                  <a:pt x="538843" y="5894615"/>
                </a:cubicBezTo>
                <a:cubicBezTo>
                  <a:pt x="366087" y="5943974"/>
                  <a:pt x="608397" y="5865986"/>
                  <a:pt x="375557" y="5943600"/>
                </a:cubicBezTo>
                <a:lnTo>
                  <a:pt x="326571" y="5959929"/>
                </a:lnTo>
                <a:lnTo>
                  <a:pt x="277585" y="5976258"/>
                </a:lnTo>
                <a:cubicBezTo>
                  <a:pt x="253375" y="6315205"/>
                  <a:pt x="335231" y="6159707"/>
                  <a:pt x="212271" y="6221186"/>
                </a:cubicBezTo>
                <a:cubicBezTo>
                  <a:pt x="194718" y="6229962"/>
                  <a:pt x="179614" y="6242957"/>
                  <a:pt x="163285" y="6253843"/>
                </a:cubicBezTo>
                <a:cubicBezTo>
                  <a:pt x="153836" y="6395583"/>
                  <a:pt x="171145" y="6446466"/>
                  <a:pt x="130628" y="6547758"/>
                </a:cubicBezTo>
                <a:cubicBezTo>
                  <a:pt x="126108" y="6559058"/>
                  <a:pt x="119743" y="6569529"/>
                  <a:pt x="114300" y="6580415"/>
                </a:cubicBezTo>
              </a:path>
            </a:pathLst>
          </a:custGeom>
          <a:noFill/>
          <a:ln>
            <a:solidFill>
              <a:srgbClr val="000000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4" name="Picture 11" descr="\\storage-lk.slu.se\home$\nupr0001\My Documents\006 - ICES WGs\20180403_ICES_WKRDB_SPEC\20180615_v1.15\Hierarchy_5.png"/>
          <p:cNvPicPr/>
          <p:nvPr/>
        </p:nvPicPr>
        <p:blipFill>
          <a:blip r:embed="rId4"/>
          <a:srcRect l="35164" t="37015" r="40840" b="49754"/>
          <a:stretch/>
        </p:blipFill>
        <p:spPr>
          <a:xfrm>
            <a:off x="8980560" y="1781640"/>
            <a:ext cx="2922120" cy="79416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275" name="Table 12"/>
          <p:cNvGraphicFramePr/>
          <p:nvPr/>
        </p:nvGraphicFramePr>
        <p:xfrm>
          <a:off x="852120" y="2854800"/>
          <a:ext cx="10792080" cy="1483200"/>
        </p:xfrm>
        <a:graphic>
          <a:graphicData uri="http://schemas.openxmlformats.org/drawingml/2006/table">
            <a:tbl>
              <a:tblPr/>
              <a:tblGrid>
                <a:gridCol w="910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8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143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71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154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OSid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LEstratification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LEstratum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LEnumberTotal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LEnumberSampled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LEselectionMethod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Yes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Gillnet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6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NPQSRSWOR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Yes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Longline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3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NPQSRSWOR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Yes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D. Seine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1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0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Gill Sans MT"/>
                        </a:rPr>
                        <a:t>NPQSRSWOR</a:t>
                      </a:r>
                      <a:endParaRPr lang="nb-NO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nb-NO" sz="2800" b="0" strike="noStrike" cap="all" spc="197">
                <a:solidFill>
                  <a:srgbClr val="262626"/>
                </a:solidFill>
                <a:latin typeface="Gill Sans MT"/>
              </a:rPr>
              <a:t>Design variables RDBES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2231280" y="3332160"/>
            <a:ext cx="38642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 dirty="0" err="1">
                <a:solidFill>
                  <a:srgbClr val="262626"/>
                </a:solidFill>
                <a:latin typeface="Gill Sans MT"/>
              </a:rPr>
              <a:t>numberTotal</a:t>
            </a:r>
            <a:endParaRPr lang="nb-NO" sz="1600" b="0" strike="noStrike" spc="-1" dirty="0" err="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 dirty="0" err="1">
                <a:solidFill>
                  <a:srgbClr val="262626"/>
                </a:solidFill>
                <a:latin typeface="Gill Sans MT"/>
              </a:rPr>
              <a:t>numberSampled</a:t>
            </a:r>
            <a:endParaRPr lang="nb-NO" sz="1600" b="0" strike="noStrike" spc="-1" dirty="0" err="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 dirty="0" err="1">
                <a:solidFill>
                  <a:srgbClr val="262626"/>
                </a:solidFill>
                <a:latin typeface="Gill Sans MT"/>
              </a:rPr>
              <a:t>selectionProb</a:t>
            </a:r>
            <a:endParaRPr lang="nb-NO" sz="1600" b="0" strike="noStrike" spc="-1" dirty="0" err="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 dirty="0" err="1">
                <a:solidFill>
                  <a:srgbClr val="262626"/>
                </a:solidFill>
                <a:latin typeface="Gill Sans MT"/>
              </a:rPr>
              <a:t>inclusionProb</a:t>
            </a:r>
            <a:endParaRPr lang="nb-NO" sz="1600" b="0" strike="noStrike" spc="-1" dirty="0" err="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strike="noStrike" spc="-1" err="1">
                <a:solidFill>
                  <a:srgbClr val="262626"/>
                </a:solidFill>
                <a:latin typeface="Gill Sans MT"/>
              </a:rPr>
              <a:t>selectionMethod</a:t>
            </a:r>
            <a:endParaRPr lang="nb-NO" sz="1600" strike="noStrike" spc="-1">
              <a:latin typeface="Arial"/>
            </a:endParaRPr>
          </a:p>
          <a:p>
            <a:pPr marL="457200" lvl="1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  <a:tabLst>
                <a:tab pos="0" algn="l"/>
              </a:tabLst>
            </a:pP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samplingUnitName</a:t>
            </a:r>
            <a:endParaRPr lang="nb-NO" sz="1600" b="0" strike="noStrike" spc="-1">
              <a:solidFill>
                <a:srgbClr val="262626"/>
              </a:solidFill>
              <a:latin typeface="Gill Sans MT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nb-NO" sz="1600" spc="-1">
              <a:solidFill>
                <a:srgbClr val="000000"/>
              </a:solidFill>
              <a:latin typeface="Arial"/>
            </a:endParaRPr>
          </a:p>
          <a:p>
            <a:pPr marL="457200" lvl="1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  <a:tabLst>
                <a:tab pos="0" algn="l"/>
              </a:tabLst>
            </a:pP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Stratification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+mn-lt"/>
                <a:cs typeface="+mn-lt"/>
              </a:rPr>
              <a:t>stratum</a:t>
            </a:r>
            <a:endParaRPr lang="nb-NO" sz="160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nb-NO" sz="1600" b="0" strike="noStrike" spc="-1">
              <a:latin typeface="Arial"/>
            </a:endParaRPr>
          </a:p>
        </p:txBody>
      </p:sp>
      <p:sp>
        <p:nvSpPr>
          <p:cNvPr id="96" name="Content Placeholder 2"/>
          <p:cNvSpPr/>
          <p:nvPr/>
        </p:nvSpPr>
        <p:spPr>
          <a:xfrm>
            <a:off x="5922720" y="3332160"/>
            <a:ext cx="3864240" cy="3101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94000"/>
          </a:bodyPr>
          <a:lstStyle/>
          <a:p>
            <a:pPr lvl="1" indent="-228600"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Clustering,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clusterName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selectionMethodCluster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numberTotalClusters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numberSampledClusters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selectionProbCluster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InclusionProbCluster</a:t>
            </a:r>
            <a:endParaRPr lang="nb-NO" sz="1600" spc="-1" dirty="0" err="1">
              <a:solidFill>
                <a:srgbClr val="000000"/>
              </a:solidFill>
              <a:latin typeface="Arial"/>
            </a:endParaRPr>
          </a:p>
          <a:p>
            <a:pPr lvl="1" indent="-228600"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auxiliaryVariableTotal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500" spc="-1" dirty="0" err="1">
                <a:solidFill>
                  <a:srgbClr val="262626"/>
                </a:solidFill>
                <a:latin typeface="Gill Sans MT"/>
              </a:rPr>
              <a:t>auxiliaryVariableValue</a:t>
            </a:r>
            <a:r>
              <a:rPr lang="nb-NO" sz="15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500" spc="-1" dirty="0" err="1">
                <a:solidFill>
                  <a:srgbClr val="262626"/>
                </a:solidFill>
                <a:latin typeface="Gill Sans MT"/>
              </a:rPr>
              <a:t>auxiliaryVariableName</a:t>
            </a:r>
            <a:r>
              <a:rPr lang="nb-NO" sz="15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500" spc="-1" dirty="0" err="1">
                <a:solidFill>
                  <a:srgbClr val="262626"/>
                </a:solidFill>
                <a:latin typeface="Gill Sans MT"/>
              </a:rPr>
              <a:t>auxiliaryVariableUnit</a:t>
            </a:r>
            <a:endParaRPr lang="nb-NO" sz="1500" b="0" strike="noStrike" spc="-1" dirty="0" err="1">
              <a:solidFill>
                <a:srgbClr val="262626"/>
              </a:solidFill>
              <a:latin typeface="Gill Sans MT"/>
            </a:endParaRPr>
          </a:p>
          <a:p>
            <a:pPr lvl="1" indent="-228600"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sampled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reasonNotSampled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nonResponseCollected</a:t>
            </a:r>
            <a:endParaRPr lang="nb-NO" sz="1600" b="0" strike="noStrike" spc="-1" dirty="0" err="1">
              <a:solidFill>
                <a:srgbClr val="262626"/>
              </a:solidFill>
              <a:latin typeface="Gill Sans MT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600" b="0" strike="noStrike" spc="-1">
              <a:latin typeface="Arial"/>
            </a:endParaRPr>
          </a:p>
        </p:txBody>
      </p:sp>
      <p:sp>
        <p:nvSpPr>
          <p:cNvPr id="97" name="TextBox 4"/>
          <p:cNvSpPr/>
          <p:nvPr/>
        </p:nvSpPr>
        <p:spPr>
          <a:xfrm>
            <a:off x="2970720" y="2778480"/>
            <a:ext cx="506880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On each sampling unit (level in hierarchy):</a:t>
            </a:r>
            <a:endParaRPr lang="nb-NO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nb-NO" sz="2800" b="0" strike="noStrike" cap="all" spc="197">
                <a:solidFill>
                  <a:srgbClr val="262626"/>
                </a:solidFill>
                <a:latin typeface="Gill Sans MT"/>
              </a:rPr>
              <a:t>ESTIMATION</a:t>
            </a:r>
            <a:endParaRPr lang="nb-NO" sz="2800" b="0" strike="noStrike" spc="-1">
              <a:latin typeface="Arial"/>
            </a:endParaRPr>
          </a:p>
        </p:txBody>
      </p:sp>
      <p:graphicFrame>
        <p:nvGraphicFramePr>
          <p:cNvPr id="2" name="Diagram1"/>
          <p:cNvGraphicFramePr/>
          <p:nvPr>
            <p:extLst>
              <p:ext uri="{D42A27DB-BD31-4B8C-83A1-F6EECF244321}">
                <p14:modId xmlns:p14="http://schemas.microsoft.com/office/powerpoint/2010/main" val="1826017550"/>
              </p:ext>
            </p:extLst>
          </p:nvPr>
        </p:nvGraphicFramePr>
        <p:xfrm>
          <a:off x="1030680" y="2530800"/>
          <a:ext cx="9389880" cy="417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9" name="TextBox 6"/>
          <p:cNvSpPr/>
          <p:nvPr/>
        </p:nvSpPr>
        <p:spPr>
          <a:xfrm>
            <a:off x="8861400" y="3733560"/>
            <a:ext cx="3119400" cy="36396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FFFFFF"/>
                </a:solidFill>
                <a:latin typeface="Gill Sans MT"/>
                <a:ea typeface="DejaVu Sans"/>
              </a:rPr>
              <a:t>Assumptions on sampling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00" name="TextBox 7"/>
          <p:cNvSpPr/>
          <p:nvPr/>
        </p:nvSpPr>
        <p:spPr>
          <a:xfrm>
            <a:off x="203040" y="3548880"/>
            <a:ext cx="2728080" cy="92187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en-GB" sz="1800" b="0" strike="noStrike" spc="-1" dirty="0">
                <a:solidFill>
                  <a:srgbClr val="FFFFFF"/>
                </a:solidFill>
                <a:latin typeface="Gill Sans MT"/>
                <a:ea typeface="DejaVu Sans"/>
              </a:rPr>
              <a:t>Assumptions on </a:t>
            </a:r>
            <a:r>
              <a:rPr lang="en-GB" spc="-1" dirty="0">
                <a:solidFill>
                  <a:srgbClr val="FFFFFF"/>
                </a:solidFill>
                <a:latin typeface="Gill Sans MT"/>
                <a:ea typeface="DejaVu Sans"/>
              </a:rPr>
              <a:t>processes generating data (nature, sampling, etc.)</a:t>
            </a:r>
            <a:endParaRPr lang="nb-NO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nb-NO" sz="2800" b="0" strike="noStrike" cap="all" spc="197">
                <a:solidFill>
                  <a:srgbClr val="262626"/>
                </a:solidFill>
                <a:latin typeface="Gill Sans MT"/>
              </a:rPr>
              <a:t>Design based estimation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 dirty="0" err="1">
                <a:solidFill>
                  <a:srgbClr val="262626"/>
                </a:solidFill>
                <a:latin typeface="Gill Sans MT"/>
              </a:rPr>
              <a:t>Based</a:t>
            </a:r>
            <a:r>
              <a:rPr lang="nb-NO" sz="18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800" b="0" strike="noStrike" spc="-1" dirty="0" err="1">
                <a:solidFill>
                  <a:srgbClr val="262626"/>
                </a:solidFill>
                <a:latin typeface="Gill Sans MT"/>
              </a:rPr>
              <a:t>on</a:t>
            </a:r>
            <a:r>
              <a:rPr lang="nb-NO" sz="18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800" b="0" strike="noStrike" spc="-1" dirty="0" err="1">
                <a:solidFill>
                  <a:srgbClr val="262626"/>
                </a:solidFill>
                <a:latin typeface="Gill Sans MT"/>
              </a:rPr>
              <a:t>assumptions</a:t>
            </a:r>
            <a:r>
              <a:rPr lang="nb-NO" sz="18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800" b="0" strike="noStrike" spc="-1" dirty="0" err="1">
                <a:solidFill>
                  <a:srgbClr val="262626"/>
                </a:solidFill>
                <a:latin typeface="Gill Sans MT"/>
              </a:rPr>
              <a:t>we</a:t>
            </a:r>
            <a:r>
              <a:rPr lang="nb-NO" sz="18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800" b="0" strike="noStrike" spc="-1" dirty="0" err="1">
                <a:solidFill>
                  <a:srgbClr val="262626"/>
                </a:solidFill>
                <a:latin typeface="Gill Sans MT"/>
              </a:rPr>
              <a:t>can</a:t>
            </a:r>
            <a:r>
              <a:rPr lang="nb-NO" sz="18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800" b="0" strike="noStrike" spc="-1" dirty="0" err="1">
                <a:solidFill>
                  <a:srgbClr val="262626"/>
                </a:solidFill>
                <a:latin typeface="Gill Sans MT"/>
              </a:rPr>
              <a:t>control</a:t>
            </a:r>
            <a:r>
              <a:rPr lang="nb-NO" sz="1800" b="0" strike="noStrike" spc="-1" dirty="0">
                <a:solidFill>
                  <a:srgbClr val="262626"/>
                </a:solidFill>
                <a:latin typeface="Gill Sans MT"/>
              </a:rPr>
              <a:t>:</a:t>
            </a:r>
            <a:endParaRPr lang="nb-NO" sz="1800" b="0" strike="noStrike" spc="-1" dirty="0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i="1" strike="noStrike" spc="-1" dirty="0">
                <a:solidFill>
                  <a:srgbClr val="262626"/>
                </a:solidFill>
                <a:latin typeface="Gill Sans MT"/>
              </a:rPr>
              <a:t>Random</a:t>
            </a:r>
            <a:r>
              <a:rPr lang="nb-NO" sz="16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b="0" strike="noStrike" spc="-1" err="1">
                <a:solidFill>
                  <a:srgbClr val="262626"/>
                </a:solidFill>
                <a:latin typeface="Gill Sans MT"/>
              </a:rPr>
              <a:t>selection</a:t>
            </a:r>
            <a:r>
              <a:rPr lang="nb-NO" sz="16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b="0" strike="noStrike" spc="-1" err="1">
                <a:solidFill>
                  <a:srgbClr val="262626"/>
                </a:solidFill>
                <a:latin typeface="Gill Sans MT"/>
              </a:rPr>
              <a:t>with</a:t>
            </a:r>
            <a:r>
              <a:rPr lang="nb-NO" sz="16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b="0" strike="noStrike" spc="-1" err="1">
                <a:solidFill>
                  <a:srgbClr val="262626"/>
                </a:solidFill>
                <a:latin typeface="Gill Sans MT"/>
              </a:rPr>
              <a:t>known</a:t>
            </a:r>
            <a:r>
              <a:rPr lang="nb-NO" sz="1600" b="0" strike="noStrike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b="0" i="1" strike="noStrike" spc="-1" err="1">
                <a:solidFill>
                  <a:srgbClr val="262626"/>
                </a:solidFill>
                <a:latin typeface="Gill Sans MT"/>
              </a:rPr>
              <a:t>probability</a:t>
            </a:r>
            <a:endParaRPr lang="nb-NO" sz="1600" b="0" i="1" strike="noStrike" spc="-1">
              <a:solidFill>
                <a:srgbClr val="262626"/>
              </a:solidFill>
              <a:latin typeface="Gill Sans MT"/>
            </a:endParaRPr>
          </a:p>
          <a:p>
            <a:pPr marL="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2000" spc="-1" dirty="0">
                <a:solidFill>
                  <a:srgbClr val="262626"/>
                </a:solidFill>
                <a:latin typeface="Gill Sans MT"/>
              </a:rPr>
              <a:t>Bare minimum </a:t>
            </a:r>
            <a:r>
              <a:rPr lang="nb-NO" sz="2000" spc="-1" dirty="0" err="1">
                <a:solidFill>
                  <a:srgbClr val="262626"/>
                </a:solidFill>
                <a:latin typeface="Gill Sans MT"/>
              </a:rPr>
              <a:t>of</a:t>
            </a:r>
            <a:r>
              <a:rPr lang="nb-NO" sz="2000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2000" spc="-1" dirty="0" err="1">
                <a:solidFill>
                  <a:srgbClr val="262626"/>
                </a:solidFill>
                <a:latin typeface="Gill Sans MT"/>
              </a:rPr>
              <a:t>what</a:t>
            </a:r>
            <a:r>
              <a:rPr lang="nb-NO" sz="2000" spc="-1" dirty="0">
                <a:solidFill>
                  <a:srgbClr val="262626"/>
                </a:solidFill>
                <a:latin typeface="Gill Sans MT"/>
              </a:rPr>
              <a:t> is </a:t>
            </a:r>
            <a:r>
              <a:rPr lang="nb-NO" sz="2000" spc="-1" dirty="0" err="1">
                <a:solidFill>
                  <a:srgbClr val="262626"/>
                </a:solidFill>
                <a:latin typeface="Gill Sans MT"/>
              </a:rPr>
              <a:t>needed</a:t>
            </a:r>
            <a:r>
              <a:rPr lang="nb-NO" sz="2000" spc="-1" dirty="0">
                <a:solidFill>
                  <a:srgbClr val="262626"/>
                </a:solidFill>
                <a:latin typeface="Gill Sans MT"/>
              </a:rPr>
              <a:t> for </a:t>
            </a:r>
            <a:r>
              <a:rPr lang="nb-NO" sz="2000" spc="-1" dirty="0" err="1">
                <a:solidFill>
                  <a:srgbClr val="262626"/>
                </a:solidFill>
                <a:latin typeface="Gill Sans MT"/>
              </a:rPr>
              <a:t>correct</a:t>
            </a:r>
            <a:r>
              <a:rPr lang="nb-NO" sz="2000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2000" spc="-1" dirty="0" err="1">
                <a:solidFill>
                  <a:srgbClr val="262626"/>
                </a:solidFill>
                <a:latin typeface="Gill Sans MT"/>
              </a:rPr>
              <a:t>estimation</a:t>
            </a:r>
            <a:endParaRPr lang="nb-NO" sz="2000" spc="-1">
              <a:solidFill>
                <a:srgbClr val="262626"/>
              </a:solidFill>
              <a:latin typeface="Gill Sans MT"/>
            </a:endParaRPr>
          </a:p>
          <a:p>
            <a:pPr marL="457200" lvl="1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No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assumptions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on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 species or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fishery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transferrable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between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contry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 and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stock</a:t>
            </a:r>
          </a:p>
          <a:p>
            <a:pPr marL="457200" lvl="1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Easy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 to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share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code</a:t>
            </a:r>
            <a:endParaRPr lang="nb-NO" sz="1600" spc="-1" dirty="0">
              <a:solidFill>
                <a:srgbClr val="262626"/>
              </a:solidFill>
              <a:latin typeface="Gill Sans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nb-NO" sz="2800" b="0" strike="noStrike" cap="all" spc="197">
                <a:solidFill>
                  <a:srgbClr val="262626"/>
                </a:solidFill>
                <a:latin typeface="Gill Sans MT"/>
              </a:rPr>
              <a:t>Sampling units (</a:t>
            </a: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Hierarchies</a:t>
            </a:r>
            <a:r>
              <a:rPr lang="nb-NO" sz="2800" b="0" strike="noStrike" cap="all" spc="197">
                <a:solidFill>
                  <a:srgbClr val="262626"/>
                </a:solidFill>
                <a:latin typeface="Gill Sans MT"/>
              </a:rPr>
              <a:t>)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2231280" y="2638080"/>
            <a:ext cx="77288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Hierarchical sampling imposes correlation structure in data</a:t>
            </a:r>
            <a:endParaRPr lang="nb-NO" sz="1800" b="0" strike="noStrike" spc="-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>
                <a:solidFill>
                  <a:srgbClr val="262626"/>
                </a:solidFill>
                <a:latin typeface="Gill Sans MT"/>
              </a:rPr>
              <a:t>Reduces effective sample size.</a:t>
            </a:r>
            <a:endParaRPr lang="nb-NO" sz="16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Each table in a hiearchy represents a selection of sampling units.</a:t>
            </a:r>
            <a:endParaRPr lang="nb-NO" sz="18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800" b="0" strike="noStrike" spc="-1">
                <a:solidFill>
                  <a:srgbClr val="262626"/>
                </a:solidFill>
                <a:latin typeface="Gill Sans MT"/>
              </a:rPr>
              <a:t>Each table therefore have design variables</a:t>
            </a:r>
            <a:endParaRPr lang="nb-NO" sz="1800" b="0" strike="noStrike" spc="-1">
              <a:latin typeface="Arial"/>
            </a:endParaRPr>
          </a:p>
        </p:txBody>
      </p:sp>
      <p:pic>
        <p:nvPicPr>
          <p:cNvPr id="108" name="Picture 3" descr="\\storage-lk.slu.se\home$\nupr0001\My Documents\006 - ICES WGs\20180403_ICES_WKRDB_SPEC\20180615_v1.15\Hierarchy_5.png"/>
          <p:cNvPicPr/>
          <p:nvPr/>
        </p:nvPicPr>
        <p:blipFill>
          <a:blip r:embed="rId3"/>
          <a:stretch/>
        </p:blipFill>
        <p:spPr>
          <a:xfrm>
            <a:off x="6863400" y="4559040"/>
            <a:ext cx="5307120" cy="2237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231280" y="964800"/>
            <a:ext cx="772884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nb-NO" sz="2800" b="0" strike="noStrike" cap="all" spc="197">
                <a:solidFill>
                  <a:srgbClr val="262626"/>
                </a:solidFill>
                <a:latin typeface="Gill Sans MT"/>
              </a:rPr>
              <a:t>Design variables RDBES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2231280" y="3332160"/>
            <a:ext cx="3864240" cy="3101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 dirty="0" err="1">
                <a:solidFill>
                  <a:srgbClr val="262626"/>
                </a:solidFill>
                <a:latin typeface="Gill Sans MT"/>
              </a:rPr>
              <a:t>numberTotal</a:t>
            </a:r>
            <a:endParaRPr lang="nb-NO" sz="1600" b="0" strike="noStrike" spc="-1" dirty="0" err="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 dirty="0" err="1">
                <a:solidFill>
                  <a:srgbClr val="262626"/>
                </a:solidFill>
                <a:latin typeface="Gill Sans MT"/>
              </a:rPr>
              <a:t>numberSampled</a:t>
            </a:r>
            <a:endParaRPr lang="nb-NO" sz="1600" b="0" strike="noStrike" spc="-1" dirty="0" err="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 dirty="0" err="1">
                <a:solidFill>
                  <a:srgbClr val="262626"/>
                </a:solidFill>
                <a:latin typeface="Gill Sans MT"/>
              </a:rPr>
              <a:t>selectionProb</a:t>
            </a:r>
            <a:endParaRPr lang="nb-NO" sz="1600" b="0" strike="noStrike" spc="-1" dirty="0" err="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 dirty="0" err="1">
                <a:solidFill>
                  <a:srgbClr val="262626"/>
                </a:solidFill>
                <a:latin typeface="Gill Sans MT"/>
              </a:rPr>
              <a:t>inclusionProb</a:t>
            </a:r>
            <a:endParaRPr lang="nb-NO" sz="1600" b="0" strike="noStrike" spc="-1" dirty="0" err="1">
              <a:latin typeface="Arial"/>
            </a:endParaRPr>
          </a:p>
          <a:p>
            <a:pPr marL="457200" lvl="1" indent="-228600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b="0" strike="noStrike" spc="-1" err="1">
                <a:solidFill>
                  <a:srgbClr val="262626"/>
                </a:solidFill>
                <a:latin typeface="Gill Sans MT"/>
              </a:rPr>
              <a:t>selectionMethod</a:t>
            </a:r>
            <a:endParaRPr lang="nb-NO" sz="1600" b="0" strike="noStrike" spc="-1" err="1">
              <a:latin typeface="Arial"/>
            </a:endParaRPr>
          </a:p>
          <a:p>
            <a:pPr marL="457200" lvl="1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  <a:tabLst>
                <a:tab pos="0" algn="l"/>
              </a:tabLst>
            </a:pP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samplingUnitName</a:t>
            </a:r>
            <a:endParaRPr lang="nb-NO" sz="1600" b="0" strike="noStrike" spc="-1" dirty="0" err="1">
              <a:solidFill>
                <a:srgbClr val="262626"/>
              </a:solidFill>
              <a:latin typeface="Gill Sans MT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nb-NO" sz="1600" spc="-1">
              <a:solidFill>
                <a:srgbClr val="000000"/>
              </a:solidFill>
              <a:latin typeface="Arial"/>
            </a:endParaRPr>
          </a:p>
          <a:p>
            <a:pPr marL="457200" lvl="1">
              <a:lnSpc>
                <a:spcPct val="100000"/>
              </a:lnSpc>
              <a:spcBef>
                <a:spcPts val="1001"/>
              </a:spcBef>
              <a:buClr>
                <a:srgbClr val="9BAFB5"/>
              </a:buClr>
              <a:buFont typeface="Arial"/>
              <a:buChar char="•"/>
              <a:tabLst>
                <a:tab pos="0" algn="l"/>
              </a:tabLst>
            </a:pP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Stratification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+mn-lt"/>
                <a:cs typeface="+mn-lt"/>
              </a:rPr>
              <a:t>stratum</a:t>
            </a:r>
            <a:endParaRPr lang="nb-NO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nb-NO" sz="1600" b="0" strike="noStrike" spc="-1">
              <a:latin typeface="Arial"/>
            </a:endParaRPr>
          </a:p>
        </p:txBody>
      </p:sp>
      <p:sp>
        <p:nvSpPr>
          <p:cNvPr id="96" name="Content Placeholder 2"/>
          <p:cNvSpPr/>
          <p:nvPr/>
        </p:nvSpPr>
        <p:spPr>
          <a:xfrm>
            <a:off x="5922720" y="3332160"/>
            <a:ext cx="3864240" cy="3101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94000"/>
          </a:bodyPr>
          <a:lstStyle/>
          <a:p>
            <a:pPr lvl="1" indent="-228600"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Clustering,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clusterName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selectionMethodCluster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numberTotalClusters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numberSampledClusters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selectionProbCluster</a:t>
            </a:r>
            <a:r>
              <a:rPr lang="nb-NO" sz="1600" spc="-1" dirty="0">
                <a:solidFill>
                  <a:srgbClr val="262626"/>
                </a:solidFill>
                <a:latin typeface="Gill Sans MT"/>
                <a:ea typeface="DejaVu Sans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  <a:ea typeface="DejaVu Sans"/>
              </a:rPr>
              <a:t>InclusionProbCluster</a:t>
            </a:r>
            <a:endParaRPr lang="nb-NO" sz="1600" spc="-1" dirty="0" err="1">
              <a:solidFill>
                <a:srgbClr val="000000"/>
              </a:solidFill>
              <a:latin typeface="Arial"/>
            </a:endParaRPr>
          </a:p>
          <a:p>
            <a:pPr lvl="1" indent="-228600"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auxiliaryVariableTotal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500" spc="-1" dirty="0" err="1">
                <a:solidFill>
                  <a:srgbClr val="262626"/>
                </a:solidFill>
                <a:latin typeface="Gill Sans MT"/>
              </a:rPr>
              <a:t>auxiliaryVariableValue</a:t>
            </a:r>
            <a:r>
              <a:rPr lang="nb-NO" sz="15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500" spc="-1" dirty="0" err="1">
                <a:solidFill>
                  <a:srgbClr val="262626"/>
                </a:solidFill>
                <a:latin typeface="Gill Sans MT"/>
              </a:rPr>
              <a:t>auxiliaryVariableName</a:t>
            </a:r>
            <a:r>
              <a:rPr lang="nb-NO" sz="15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500" spc="-1" dirty="0" err="1">
                <a:solidFill>
                  <a:srgbClr val="262626"/>
                </a:solidFill>
                <a:latin typeface="Gill Sans MT"/>
              </a:rPr>
              <a:t>auxiliaryVariableUnit</a:t>
            </a:r>
            <a:endParaRPr lang="nb-NO" sz="1500" b="0" strike="noStrike" spc="-1" dirty="0" err="1">
              <a:solidFill>
                <a:srgbClr val="262626"/>
              </a:solidFill>
              <a:latin typeface="Gill Sans MT"/>
            </a:endParaRPr>
          </a:p>
          <a:p>
            <a:pPr lvl="1" indent="-228600">
              <a:spcBef>
                <a:spcPts val="1001"/>
              </a:spcBef>
              <a:buClr>
                <a:srgbClr val="9BAFB5"/>
              </a:buClr>
              <a:buFont typeface="Arial"/>
              <a:buChar char="•"/>
            </a:pP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sampled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reasonNotSampled</a:t>
            </a:r>
            <a:r>
              <a:rPr lang="nb-NO" sz="1600" spc="-1" dirty="0">
                <a:solidFill>
                  <a:srgbClr val="262626"/>
                </a:solidFill>
                <a:latin typeface="Gill Sans MT"/>
              </a:rPr>
              <a:t>, </a:t>
            </a:r>
            <a:r>
              <a:rPr lang="nb-NO" sz="1600" spc="-1" dirty="0" err="1">
                <a:solidFill>
                  <a:srgbClr val="262626"/>
                </a:solidFill>
                <a:latin typeface="Gill Sans MT"/>
              </a:rPr>
              <a:t>nonResponseCollected</a:t>
            </a:r>
            <a:endParaRPr lang="nb-NO" sz="1600" b="0" strike="noStrike" spc="-1" dirty="0" err="1">
              <a:solidFill>
                <a:srgbClr val="262626"/>
              </a:solidFill>
              <a:latin typeface="Gill Sans MT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nb-NO" sz="1600" b="0" strike="noStrike" spc="-1">
              <a:latin typeface="Arial"/>
            </a:endParaRPr>
          </a:p>
        </p:txBody>
      </p:sp>
      <p:sp>
        <p:nvSpPr>
          <p:cNvPr id="97" name="TextBox 4"/>
          <p:cNvSpPr/>
          <p:nvPr/>
        </p:nvSpPr>
        <p:spPr>
          <a:xfrm>
            <a:off x="2970720" y="2778480"/>
            <a:ext cx="506880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Gill Sans MT"/>
                <a:ea typeface="DejaVu Sans"/>
              </a:rPr>
              <a:t>On each sampling unit (level in hierarchy):</a:t>
            </a:r>
            <a:endParaRPr lang="nb-NO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4883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3"/>
          <p:cNvPicPr/>
          <p:nvPr/>
        </p:nvPicPr>
        <p:blipFill>
          <a:blip r:embed="rId3"/>
          <a:stretch/>
        </p:blipFill>
        <p:spPr>
          <a:xfrm>
            <a:off x="1681920" y="60840"/>
            <a:ext cx="10488960" cy="6796440"/>
          </a:xfrm>
          <a:prstGeom prst="rect">
            <a:avLst/>
          </a:prstGeom>
          <a:ln w="0">
            <a:noFill/>
          </a:ln>
        </p:spPr>
      </p:pic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1720" y="109800"/>
            <a:ext cx="6013800" cy="1188000"/>
          </a:xfrm>
          <a:prstGeom prst="rect">
            <a:avLst/>
          </a:prstGeom>
          <a:solidFill>
            <a:srgbClr val="FFFFFF"/>
          </a:solidFill>
          <a:ln w="31680" cap="sq">
            <a:solidFill>
              <a:srgbClr val="404040"/>
            </a:solidFill>
            <a:miter/>
          </a:ln>
        </p:spPr>
        <p:txBody>
          <a:bodyPr lIns="182880" tIns="182880" rIns="182880" bIns="182880"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GB" sz="2800" b="0" strike="noStrike" cap="all" spc="197">
                <a:solidFill>
                  <a:srgbClr val="262626"/>
                </a:solidFill>
                <a:latin typeface="Gill Sans MT"/>
              </a:rPr>
              <a:t>EXAMPLE</a:t>
            </a:r>
            <a:endParaRPr lang="nb-NO" sz="2800" b="0" strike="noStrike" spc="-1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235080" y="1790280"/>
            <a:ext cx="1621800" cy="14108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Hierarchy 5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PSU: Site-day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</a:rPr>
              <a:t>SSU: landing</a:t>
            </a:r>
            <a:endParaRPr lang="nb-NO" sz="1800" b="0" strike="noStrike" spc="-1">
              <a:latin typeface="Arial"/>
            </a:endParaRPr>
          </a:p>
        </p:txBody>
      </p:sp>
      <p:sp>
        <p:nvSpPr>
          <p:cNvPr id="116" name="Content Placeholder 2"/>
          <p:cNvSpPr/>
          <p:nvPr/>
        </p:nvSpPr>
        <p:spPr>
          <a:xfrm>
            <a:off x="305280" y="4362120"/>
            <a:ext cx="2184480" cy="23857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PSUs: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1,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2, Jan 1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...</a:t>
            </a:r>
            <a:endParaRPr lang="nb-NO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262626"/>
                </a:solidFill>
                <a:latin typeface="Gill Sans MT"/>
                <a:ea typeface="DejaVu Sans"/>
              </a:rPr>
              <a:t>Site 271, Dec 31</a:t>
            </a:r>
            <a:endParaRPr lang="nb-NO" sz="1800" b="0" strike="noStrike" spc="-1">
              <a:latin typeface="Arial"/>
            </a:endParaRPr>
          </a:p>
        </p:txBody>
      </p:sp>
      <p:pic>
        <p:nvPicPr>
          <p:cNvPr id="117" name="Picture 5" descr="\\storage-lk.slu.se\home$\nupr0001\My Documents\006 - ICES WGs\20180403_ICES_WKRDB_SPEC\20180615_v1.15\Hierarchy_5.png"/>
          <p:cNvPicPr/>
          <p:nvPr/>
        </p:nvPicPr>
        <p:blipFill>
          <a:blip r:embed="rId4"/>
          <a:stretch/>
        </p:blipFill>
        <p:spPr>
          <a:xfrm>
            <a:off x="6863400" y="4559040"/>
            <a:ext cx="5307120" cy="2237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18B484055E284C84386157274E17E1" ma:contentTypeVersion="1" ma:contentTypeDescription="Create a new document." ma:contentTypeScope="" ma:versionID="70f45ad91d3bcde0200e23bbdb530ae9">
  <xsd:schema xmlns:xsd="http://www.w3.org/2001/XMLSchema" xmlns:xs="http://www.w3.org/2001/XMLSchema" xmlns:p="http://schemas.microsoft.com/office/2006/metadata/properties" xmlns:ns2="4d5313c0-c1e6-4122-afa9-da1ccdba405d" xmlns:ns3="362c980f-4e38-4cca-bd06-5104ee5993c5" targetNamespace="http://schemas.microsoft.com/office/2006/metadata/properties" ma:root="true" ma:fieldsID="9f98ca6881a668db0da870722b40e1ec" ns2:_="" ns3:_="">
    <xsd:import namespace="4d5313c0-c1e6-4122-afa9-da1ccdba405d"/>
    <xsd:import namespace="362c980f-4e38-4cca-bd06-5104ee5993c5"/>
    <xsd:element name="properties">
      <xsd:complexType>
        <xsd:sequence>
          <xsd:element name="documentManagement">
            <xsd:complexType>
              <xsd:all>
                <xsd:element ref="ns2:TaxKeywordTaxHTField" minOccurs="0"/>
                <xsd:element ref="ns2:TaxCatchAll" minOccurs="0"/>
                <xsd:element ref="ns2:TaxCatchAllLabel" minOccurs="0"/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5313c0-c1e6-4122-afa9-da1ccdba405d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8" nillable="true" ma:taxonomy="true" ma:internalName="TaxKeywordTaxHTField" ma:taxonomyFieldName="TaxKeyword" ma:displayName="Enterprise Keywords" ma:readOnly="false" ma:fieldId="{23f27201-bee3-471e-b2e7-b64fd8b7ca38}" ma:taxonomyMulti="true" ma:sspId="d535ea34-4ec8-4f57-b85b-d8a79460f026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hidden="true" ma:list="{b2cc2698-5fc4-4ff6-b1d3-64e75efa1efc}" ma:internalName="TaxCatchAll" ma:readOnly="false" ma:showField="CatchAllData" ma:web="4d5313c0-c1e6-4122-afa9-da1ccdba40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hidden="true" ma:list="{b2cc2698-5fc4-4ff6-b1d3-64e75efa1efc}" ma:internalName="TaxCatchAllLabel" ma:readOnly="false" ma:showField="CatchAllDataLabel" ma:web="4d5313c0-c1e6-4122-afa9-da1ccdba40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2c980f-4e38-4cca-bd06-5104ee5993c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d5313c0-c1e6-4122-afa9-da1ccdba405d"/>
    <TaxCatchAllLabel xmlns="4d5313c0-c1e6-4122-afa9-da1ccdba405d"/>
    <TaxKeywordTaxHTField xmlns="4d5313c0-c1e6-4122-afa9-da1ccdba405d">
      <Terms xmlns="http://schemas.microsoft.com/office/infopath/2007/PartnerControls"/>
    </TaxKeywordTaxHTField>
  </documentManagement>
</p:properties>
</file>

<file path=customXml/itemProps1.xml><?xml version="1.0" encoding="utf-8"?>
<ds:datastoreItem xmlns:ds="http://schemas.openxmlformats.org/officeDocument/2006/customXml" ds:itemID="{2BA06B54-A36C-4A53-9C43-3C3BAF4A52A5}"/>
</file>

<file path=customXml/itemProps2.xml><?xml version="1.0" encoding="utf-8"?>
<ds:datastoreItem xmlns:ds="http://schemas.openxmlformats.org/officeDocument/2006/customXml" ds:itemID="{3D357527-26CD-4C0D-A3BD-05EF03B9D0B6}"/>
</file>

<file path=customXml/itemProps3.xml><?xml version="1.0" encoding="utf-8"?>
<ds:datastoreItem xmlns:ds="http://schemas.openxmlformats.org/officeDocument/2006/customXml" ds:itemID="{AC459BCB-56A8-4FD2-967E-2CA88F66B859}"/>
</file>

<file path=docProps/app.xml><?xml version="1.0" encoding="utf-8"?>
<Properties xmlns="http://schemas.openxmlformats.org/officeDocument/2006/extended-properties" xmlns:vt="http://schemas.openxmlformats.org/officeDocument/2006/docPropsVTypes">
  <Template>{6304AD1B-9B27-8B48-BC1F-0D4FD0289D67}tf10001120</Template>
  <TotalTime>64776</TotalTime>
  <Words>1709</Words>
  <Application>Microsoft Office PowerPoint</Application>
  <PresentationFormat>Widescreen</PresentationFormat>
  <Paragraphs>813</Paragraphs>
  <Slides>38</Slides>
  <Notes>24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Office Theme</vt:lpstr>
      <vt:lpstr>Office Theme</vt:lpstr>
      <vt:lpstr>design variables</vt:lpstr>
      <vt:lpstr>Sampling design</vt:lpstr>
      <vt:lpstr>standardization</vt:lpstr>
      <vt:lpstr>Design variables RDBES</vt:lpstr>
      <vt:lpstr>ESTIMATION</vt:lpstr>
      <vt:lpstr>Design based estimation</vt:lpstr>
      <vt:lpstr>Sampling units (Hierarchies)</vt:lpstr>
      <vt:lpstr>Design variables RDBES</vt:lpstr>
      <vt:lpstr>EXAMPLE</vt:lpstr>
      <vt:lpstr>BASIC DESIGN VARIABLES</vt:lpstr>
      <vt:lpstr>EXAMPLE</vt:lpstr>
      <vt:lpstr>EXAMPLE</vt:lpstr>
      <vt:lpstr>EXAMPLE</vt:lpstr>
      <vt:lpstr>ZEROES</vt:lpstr>
      <vt:lpstr>EXAMPLE</vt:lpstr>
      <vt:lpstr>stratification</vt:lpstr>
      <vt:lpstr>EXAMPLE</vt:lpstr>
      <vt:lpstr>CLUSTERING</vt:lpstr>
      <vt:lpstr>EXAMPLE</vt:lpstr>
      <vt:lpstr>EXAMPLE</vt:lpstr>
      <vt:lpstr>EXAMPLE</vt:lpstr>
      <vt:lpstr>UNEQUAL PROBABILITY</vt:lpstr>
      <vt:lpstr>EXAMPLE</vt:lpstr>
      <vt:lpstr>EXAMPLE</vt:lpstr>
      <vt:lpstr>Desing based ratio estimation</vt:lpstr>
      <vt:lpstr>Implementation of design</vt:lpstr>
      <vt:lpstr>EXAMPLE</vt:lpstr>
      <vt:lpstr>Pragmatic design</vt:lpstr>
      <vt:lpstr>EXAMPLE</vt:lpstr>
      <vt:lpstr>NONPROB Selection methods</vt:lpstr>
      <vt:lpstr>The battle against convenience</vt:lpstr>
      <vt:lpstr>The battle against convenience</vt:lpstr>
      <vt:lpstr>The battle against convenience</vt:lpstr>
      <vt:lpstr>Norwegian port sampling no 64N</vt:lpstr>
      <vt:lpstr>EXAMPLE</vt:lpstr>
      <vt:lpstr>EXAMPLE</vt:lpstr>
      <vt:lpstr>EXAMPLE</vt:lpstr>
      <vt:lpstr>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Edvin Fuglebakk</dc:creator>
  <dc:description/>
  <cp:lastModifiedBy>Edvin Fuglebakk</cp:lastModifiedBy>
  <cp:revision>252</cp:revision>
  <dcterms:created xsi:type="dcterms:W3CDTF">2019-02-01T18:24:24Z</dcterms:created>
  <dcterms:modified xsi:type="dcterms:W3CDTF">2024-09-26T08:02:44Z</dcterms:modified>
  <dc:language>nb-NO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27</vt:i4>
  </property>
  <property fmtid="{D5CDD505-2E9C-101B-9397-08002B2CF9AE}" pid="3" name="PresentationFormat">
    <vt:lpwstr>Widescreen</vt:lpwstr>
  </property>
  <property fmtid="{D5CDD505-2E9C-101B-9397-08002B2CF9AE}" pid="4" name="Slides">
    <vt:i4>39</vt:i4>
  </property>
  <property fmtid="{D5CDD505-2E9C-101B-9397-08002B2CF9AE}" pid="5" name="ContentTypeId">
    <vt:lpwstr>0x0101005518B484055E284C84386157274E17E1</vt:lpwstr>
  </property>
</Properties>
</file>